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77" r:id="rId2"/>
    <p:sldId id="378" r:id="rId3"/>
    <p:sldId id="379" r:id="rId4"/>
    <p:sldId id="380" r:id="rId5"/>
    <p:sldId id="381" r:id="rId6"/>
    <p:sldId id="382" r:id="rId7"/>
    <p:sldId id="383" r:id="rId8"/>
    <p:sldId id="384" r:id="rId9"/>
    <p:sldId id="385" r:id="rId10"/>
    <p:sldId id="386" r:id="rId11"/>
    <p:sldId id="387" r:id="rId12"/>
    <p:sldId id="388" r:id="rId13"/>
    <p:sldId id="389" r:id="rId14"/>
    <p:sldId id="390" r:id="rId15"/>
    <p:sldId id="391" r:id="rId16"/>
    <p:sldId id="392" r:id="rId17"/>
    <p:sldId id="393" r:id="rId18"/>
    <p:sldId id="394" r:id="rId19"/>
    <p:sldId id="395" r:id="rId20"/>
    <p:sldId id="396" r:id="rId21"/>
    <p:sldId id="397" r:id="rId22"/>
    <p:sldId id="398" r:id="rId23"/>
    <p:sldId id="399" r:id="rId24"/>
    <p:sldId id="400" r:id="rId25"/>
    <p:sldId id="401" r:id="rId26"/>
    <p:sldId id="402" r:id="rId27"/>
    <p:sldId id="403" r:id="rId28"/>
    <p:sldId id="404" r:id="rId29"/>
    <p:sldId id="405" r:id="rId30"/>
    <p:sldId id="406" r:id="rId31"/>
    <p:sldId id="407" r:id="rId32"/>
    <p:sldId id="408" r:id="rId33"/>
    <p:sldId id="409" r:id="rId34"/>
    <p:sldId id="410" r:id="rId35"/>
    <p:sldId id="317" r:id="rId36"/>
    <p:sldId id="272" r:id="rId37"/>
    <p:sldId id="271" r:id="rId38"/>
    <p:sldId id="262" r:id="rId39"/>
    <p:sldId id="274" r:id="rId40"/>
    <p:sldId id="275" r:id="rId41"/>
    <p:sldId id="277" r:id="rId42"/>
    <p:sldId id="278" r:id="rId43"/>
    <p:sldId id="270" r:id="rId44"/>
    <p:sldId id="258" r:id="rId45"/>
    <p:sldId id="259" r:id="rId46"/>
    <p:sldId id="260" r:id="rId47"/>
    <p:sldId id="257" r:id="rId48"/>
    <p:sldId id="261" r:id="rId49"/>
    <p:sldId id="279" r:id="rId50"/>
    <p:sldId id="273" r:id="rId51"/>
    <p:sldId id="263" r:id="rId52"/>
    <p:sldId id="264" r:id="rId53"/>
    <p:sldId id="280" r:id="rId54"/>
    <p:sldId id="281" r:id="rId55"/>
    <p:sldId id="282" r:id="rId56"/>
    <p:sldId id="283" r:id="rId57"/>
    <p:sldId id="284" r:id="rId58"/>
    <p:sldId id="285" r:id="rId59"/>
    <p:sldId id="287" r:id="rId60"/>
    <p:sldId id="288" r:id="rId61"/>
    <p:sldId id="289" r:id="rId62"/>
    <p:sldId id="290" r:id="rId63"/>
    <p:sldId id="286" r:id="rId64"/>
    <p:sldId id="291" r:id="rId65"/>
    <p:sldId id="293" r:id="rId66"/>
    <p:sldId id="292" r:id="rId67"/>
    <p:sldId id="295" r:id="rId68"/>
    <p:sldId id="296" r:id="rId69"/>
    <p:sldId id="297" r:id="rId70"/>
    <p:sldId id="298" r:id="rId71"/>
    <p:sldId id="299" r:id="rId72"/>
    <p:sldId id="294" r:id="rId73"/>
    <p:sldId id="300" r:id="rId74"/>
    <p:sldId id="302" r:id="rId75"/>
    <p:sldId id="303" r:id="rId76"/>
    <p:sldId id="304" r:id="rId77"/>
    <p:sldId id="305" r:id="rId78"/>
    <p:sldId id="306" r:id="rId79"/>
    <p:sldId id="307" r:id="rId80"/>
    <p:sldId id="308" r:id="rId81"/>
    <p:sldId id="309" r:id="rId82"/>
    <p:sldId id="310" r:id="rId83"/>
    <p:sldId id="301" r:id="rId84"/>
    <p:sldId id="311" r:id="rId85"/>
    <p:sldId id="312" r:id="rId86"/>
    <p:sldId id="313" r:id="rId87"/>
    <p:sldId id="314" r:id="rId88"/>
    <p:sldId id="315" r:id="rId89"/>
    <p:sldId id="316" r:id="rId90"/>
    <p:sldId id="319" r:id="rId91"/>
    <p:sldId id="318" r:id="rId92"/>
    <p:sldId id="320" r:id="rId93"/>
    <p:sldId id="321" r:id="rId94"/>
    <p:sldId id="322" r:id="rId95"/>
    <p:sldId id="323" r:id="rId96"/>
    <p:sldId id="324" r:id="rId97"/>
    <p:sldId id="325" r:id="rId98"/>
    <p:sldId id="326" r:id="rId99"/>
    <p:sldId id="327" r:id="rId100"/>
    <p:sldId id="328" r:id="rId101"/>
    <p:sldId id="329" r:id="rId102"/>
    <p:sldId id="330" r:id="rId103"/>
    <p:sldId id="331" r:id="rId104"/>
    <p:sldId id="332" r:id="rId105"/>
    <p:sldId id="333" r:id="rId106"/>
    <p:sldId id="334" r:id="rId107"/>
    <p:sldId id="335" r:id="rId108"/>
    <p:sldId id="336" r:id="rId109"/>
    <p:sldId id="337" r:id="rId110"/>
    <p:sldId id="338" r:id="rId111"/>
    <p:sldId id="339" r:id="rId112"/>
    <p:sldId id="340" r:id="rId113"/>
    <p:sldId id="341" r:id="rId114"/>
    <p:sldId id="342" r:id="rId115"/>
    <p:sldId id="376" r:id="rId116"/>
    <p:sldId id="344" r:id="rId117"/>
    <p:sldId id="343" r:id="rId118"/>
    <p:sldId id="366" r:id="rId119"/>
    <p:sldId id="367" r:id="rId120"/>
    <p:sldId id="368" r:id="rId121"/>
    <p:sldId id="345" r:id="rId122"/>
    <p:sldId id="346" r:id="rId123"/>
    <p:sldId id="369" r:id="rId124"/>
    <p:sldId id="347" r:id="rId125"/>
    <p:sldId id="370" r:id="rId126"/>
    <p:sldId id="348" r:id="rId127"/>
    <p:sldId id="371" r:id="rId128"/>
    <p:sldId id="349" r:id="rId129"/>
    <p:sldId id="372" r:id="rId130"/>
    <p:sldId id="350" r:id="rId131"/>
    <p:sldId id="374" r:id="rId132"/>
    <p:sldId id="373" r:id="rId133"/>
    <p:sldId id="375" r:id="rId134"/>
    <p:sldId id="351" r:id="rId135"/>
    <p:sldId id="364" r:id="rId136"/>
    <p:sldId id="365" r:id="rId137"/>
    <p:sldId id="352" r:id="rId138"/>
    <p:sldId id="362" r:id="rId139"/>
    <p:sldId id="363" r:id="rId140"/>
    <p:sldId id="354" r:id="rId141"/>
    <p:sldId id="357" r:id="rId142"/>
    <p:sldId id="358" r:id="rId143"/>
    <p:sldId id="359" r:id="rId144"/>
    <p:sldId id="361" r:id="rId145"/>
    <p:sldId id="353" r:id="rId146"/>
    <p:sldId id="355" r:id="rId147"/>
    <p:sldId id="356" r:id="rId148"/>
  </p:sldIdLst>
  <p:sldSz cx="9144000" cy="6858000" type="screen4x3"/>
  <p:notesSz cx="6954838" cy="93091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3060" y="-11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38" Type="http://schemas.openxmlformats.org/officeDocument/2006/relationships/slide" Target="slides/slide137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slide" Target="slides/slide127.xml"/><Relationship Id="rId144" Type="http://schemas.openxmlformats.org/officeDocument/2006/relationships/slide" Target="slides/slide143.xml"/><Relationship Id="rId149" Type="http://schemas.openxmlformats.org/officeDocument/2006/relationships/presProps" Target="presProps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34" Type="http://schemas.openxmlformats.org/officeDocument/2006/relationships/slide" Target="slides/slide133.xml"/><Relationship Id="rId139" Type="http://schemas.openxmlformats.org/officeDocument/2006/relationships/slide" Target="slides/slide13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50" Type="http://schemas.openxmlformats.org/officeDocument/2006/relationships/viewProps" Target="viewProps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137" Type="http://schemas.openxmlformats.org/officeDocument/2006/relationships/slide" Target="slides/slide13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40" Type="http://schemas.openxmlformats.org/officeDocument/2006/relationships/slide" Target="slides/slide139.xml"/><Relationship Id="rId145" Type="http://schemas.openxmlformats.org/officeDocument/2006/relationships/slide" Target="slides/slide14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30" Type="http://schemas.openxmlformats.org/officeDocument/2006/relationships/slide" Target="slides/slide129.xml"/><Relationship Id="rId135" Type="http://schemas.openxmlformats.org/officeDocument/2006/relationships/slide" Target="slides/slide134.xml"/><Relationship Id="rId143" Type="http://schemas.openxmlformats.org/officeDocument/2006/relationships/slide" Target="slides/slide142.xml"/><Relationship Id="rId148" Type="http://schemas.openxmlformats.org/officeDocument/2006/relationships/slide" Target="slides/slide147.xml"/><Relationship Id="rId15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slide" Target="slides/slide140.xml"/><Relationship Id="rId146" Type="http://schemas.openxmlformats.org/officeDocument/2006/relationships/slide" Target="slides/slide14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52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ko-KR" smtClean="0"/>
              <a:t>Click to edit Master subtitle style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C0887-7215-4C27-A902-52D8F296E132}" type="datetimeFigureOut">
              <a:rPr lang="ko-KR" altLang="en-US" smtClean="0"/>
              <a:t>2019-05-04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603C0-2CF4-4C6B-9547-BA57B3ABEE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48446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C0887-7215-4C27-A902-52D8F296E132}" type="datetimeFigureOut">
              <a:rPr lang="ko-KR" altLang="en-US" smtClean="0"/>
              <a:t>2019-05-04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603C0-2CF4-4C6B-9547-BA57B3ABEE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13535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C0887-7215-4C27-A902-52D8F296E132}" type="datetimeFigureOut">
              <a:rPr lang="ko-KR" altLang="en-US" smtClean="0"/>
              <a:t>2019-05-04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603C0-2CF4-4C6B-9547-BA57B3ABEE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64273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C0887-7215-4C27-A902-52D8F296E132}" type="datetimeFigureOut">
              <a:rPr lang="ko-KR" altLang="en-US" smtClean="0"/>
              <a:t>2019-05-04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603C0-2CF4-4C6B-9547-BA57B3ABEE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60761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C0887-7215-4C27-A902-52D8F296E132}" type="datetimeFigureOut">
              <a:rPr lang="ko-KR" altLang="en-US" smtClean="0"/>
              <a:t>2019-05-04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603C0-2CF4-4C6B-9547-BA57B3ABEE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95151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C0887-7215-4C27-A902-52D8F296E132}" type="datetimeFigureOut">
              <a:rPr lang="ko-KR" altLang="en-US" smtClean="0"/>
              <a:t>2019-05-04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603C0-2CF4-4C6B-9547-BA57B3ABEE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7635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C0887-7215-4C27-A902-52D8F296E132}" type="datetimeFigureOut">
              <a:rPr lang="ko-KR" altLang="en-US" smtClean="0"/>
              <a:t>2019-05-04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603C0-2CF4-4C6B-9547-BA57B3ABEE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37568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C0887-7215-4C27-A902-52D8F296E132}" type="datetimeFigureOut">
              <a:rPr lang="ko-KR" altLang="en-US" smtClean="0"/>
              <a:t>2019-05-04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603C0-2CF4-4C6B-9547-BA57B3ABEE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78823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C0887-7215-4C27-A902-52D8F296E132}" type="datetimeFigureOut">
              <a:rPr lang="ko-KR" altLang="en-US" smtClean="0"/>
              <a:t>2019-05-04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603C0-2CF4-4C6B-9547-BA57B3ABEE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9528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C0887-7215-4C27-A902-52D8F296E132}" type="datetimeFigureOut">
              <a:rPr lang="ko-KR" altLang="en-US" smtClean="0"/>
              <a:t>2019-05-04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603C0-2CF4-4C6B-9547-BA57B3ABEE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13030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C0887-7215-4C27-A902-52D8F296E132}" type="datetimeFigureOut">
              <a:rPr lang="ko-KR" altLang="en-US" smtClean="0"/>
              <a:t>2019-05-04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603C0-2CF4-4C6B-9547-BA57B3ABEE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6433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4C0887-7215-4C27-A902-52D8F296E132}" type="datetimeFigureOut">
              <a:rPr lang="ko-KR" altLang="en-US" smtClean="0"/>
              <a:t>2019-05-04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8603C0-2CF4-4C6B-9547-BA57B3ABEE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7532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s://moodle.org/" TargetMode="External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s://klms.kaist.ac.kr/login.php" TargetMode="External"/><Relationship Id="rId2" Type="http://schemas.openxmlformats.org/officeDocument/2006/relationships/hyperlink" Target="http://lms.snuindia.in/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ulms.knu.ac.kr/ilos/ocw/opencourse_list_form.acl" TargetMode="Externa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hyperlink" Target="http://lms.snuindia.in/" TargetMode="External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hyperlink" Target="https://klms.kaist.ac.kr/login.php" TargetMode="Externa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hyperlink" Target="http://ulms.knu.ac.kr/ilos/ocw/opencourse_list_form.acl" TargetMode="Externa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hyperlink" Target="https://download.moodle.org/" TargetMode="External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3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8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1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4.png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7.png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1.png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3.png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png"/><Relationship Id="rId1" Type="http://schemas.openxmlformats.org/officeDocument/2006/relationships/slideLayout" Target="../slideLayouts/slideLayout1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png"/><Relationship Id="rId1" Type="http://schemas.openxmlformats.org/officeDocument/2006/relationships/slideLayout" Target="../slideLayouts/slideLayout1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1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1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121.png"/><Relationship Id="rId1" Type="http://schemas.openxmlformats.org/officeDocument/2006/relationships/slideLayout" Target="../slideLayouts/slideLayout1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png"/><Relationship Id="rId1" Type="http://schemas.openxmlformats.org/officeDocument/2006/relationships/slideLayout" Target="../slideLayouts/slideLayout1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png"/><Relationship Id="rId1" Type="http://schemas.openxmlformats.org/officeDocument/2006/relationships/slideLayout" Target="../slideLayouts/slideLayout1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png"/><Relationship Id="rId1" Type="http://schemas.openxmlformats.org/officeDocument/2006/relationships/slideLayout" Target="../slideLayouts/slideLayout1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1.xml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126.png"/><Relationship Id="rId1" Type="http://schemas.openxmlformats.org/officeDocument/2006/relationships/slideLayout" Target="../slideLayouts/slideLayout1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1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png"/><Relationship Id="rId1" Type="http://schemas.openxmlformats.org/officeDocument/2006/relationships/slideLayout" Target="../slideLayouts/slideLayout1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png"/><Relationship Id="rId1" Type="http://schemas.openxmlformats.org/officeDocument/2006/relationships/slideLayout" Target="../slideLayouts/slideLayout1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1.xml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png"/><Relationship Id="rId2" Type="http://schemas.openxmlformats.org/officeDocument/2006/relationships/image" Target="../media/image13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3.png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4.png"/><Relationship Id="rId1" Type="http://schemas.openxmlformats.org/officeDocument/2006/relationships/slideLayout" Target="../slideLayouts/slideLayout1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png"/><Relationship Id="rId1" Type="http://schemas.openxmlformats.org/officeDocument/2006/relationships/slideLayout" Target="../slideLayouts/slideLayout1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png"/><Relationship Id="rId1" Type="http://schemas.openxmlformats.org/officeDocument/2006/relationships/slideLayout" Target="../slideLayouts/slideLayout1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png"/><Relationship Id="rId1" Type="http://schemas.openxmlformats.org/officeDocument/2006/relationships/slideLayout" Target="../slideLayouts/slideLayout1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png"/><Relationship Id="rId1" Type="http://schemas.openxmlformats.org/officeDocument/2006/relationships/slideLayout" Target="../slideLayouts/slideLayout1.xml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png"/><Relationship Id="rId2" Type="http://schemas.openxmlformats.org/officeDocument/2006/relationships/image" Target="../media/image139.png"/><Relationship Id="rId1" Type="http://schemas.openxmlformats.org/officeDocument/2006/relationships/slideLayout" Target="../slideLayouts/slideLayout1.xml"/></Relationships>
</file>

<file path=ppt/slides/_rels/slide1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2.png"/><Relationship Id="rId2" Type="http://schemas.openxmlformats.org/officeDocument/2006/relationships/image" Target="../media/image141.png"/><Relationship Id="rId1" Type="http://schemas.openxmlformats.org/officeDocument/2006/relationships/slideLayout" Target="../slideLayouts/slideLayout1.xml"/></Relationships>
</file>

<file path=ppt/slides/_rels/slide1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png"/><Relationship Id="rId2" Type="http://schemas.openxmlformats.org/officeDocument/2006/relationships/image" Target="../media/image143.png"/><Relationship Id="rId1" Type="http://schemas.openxmlformats.org/officeDocument/2006/relationships/slideLayout" Target="../slideLayouts/slideLayout1.xml"/></Relationships>
</file>

<file path=ppt/slides/_rels/slide1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6.png"/><Relationship Id="rId2" Type="http://schemas.openxmlformats.org/officeDocument/2006/relationships/image" Target="../media/image145.png"/><Relationship Id="rId1" Type="http://schemas.openxmlformats.org/officeDocument/2006/relationships/slideLayout" Target="../slideLayouts/slideLayout1.xml"/></Relationships>
</file>

<file path=ppt/slides/_rels/slide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8.png"/><Relationship Id="rId2" Type="http://schemas.openxmlformats.org/officeDocument/2006/relationships/image" Target="../media/image147.png"/><Relationship Id="rId1" Type="http://schemas.openxmlformats.org/officeDocument/2006/relationships/slideLayout" Target="../slideLayouts/slideLayout1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9.png"/><Relationship Id="rId1" Type="http://schemas.openxmlformats.org/officeDocument/2006/relationships/slideLayout" Target="../slideLayouts/slideLayout1.xml"/></Relationships>
</file>

<file path=ppt/slides/_rels/slide1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1.png"/><Relationship Id="rId2" Type="http://schemas.openxmlformats.org/officeDocument/2006/relationships/image" Target="../media/image150.png"/><Relationship Id="rId1" Type="http://schemas.openxmlformats.org/officeDocument/2006/relationships/slideLayout" Target="../slideLayouts/slideLayout1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2.png"/><Relationship Id="rId1" Type="http://schemas.openxmlformats.org/officeDocument/2006/relationships/slideLayout" Target="../slideLayouts/slideLayout1.xml"/></Relationships>
</file>

<file path=ppt/slides/_rels/slide1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4.png"/><Relationship Id="rId2" Type="http://schemas.openxmlformats.org/officeDocument/2006/relationships/image" Target="../media/image153.png"/><Relationship Id="rId1" Type="http://schemas.openxmlformats.org/officeDocument/2006/relationships/slideLayout" Target="../slideLayouts/slideLayout1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5.png"/><Relationship Id="rId1" Type="http://schemas.openxmlformats.org/officeDocument/2006/relationships/slideLayout" Target="../slideLayouts/slideLayout1.xml"/></Relationships>
</file>

<file path=ppt/slides/_rels/slide1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7.png"/><Relationship Id="rId2" Type="http://schemas.openxmlformats.org/officeDocument/2006/relationships/image" Target="../media/image156.png"/><Relationship Id="rId1" Type="http://schemas.openxmlformats.org/officeDocument/2006/relationships/slideLayout" Target="../slideLayouts/slideLayout1.xml"/></Relationships>
</file>

<file path=ppt/slides/_rels/slide1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9.png"/><Relationship Id="rId2" Type="http://schemas.openxmlformats.org/officeDocument/2006/relationships/image" Target="../media/image158.png"/><Relationship Id="rId1" Type="http://schemas.openxmlformats.org/officeDocument/2006/relationships/slideLayout" Target="../slideLayouts/slideLayout1.xml"/></Relationships>
</file>

<file path=ppt/slides/_rels/slide1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1.png"/><Relationship Id="rId2" Type="http://schemas.openxmlformats.org/officeDocument/2006/relationships/image" Target="../media/image160.png"/><Relationship Id="rId1" Type="http://schemas.openxmlformats.org/officeDocument/2006/relationships/slideLayout" Target="../slideLayouts/slideLayout1.xml"/></Relationships>
</file>

<file path=ppt/slides/_rels/slide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2.png"/><Relationship Id="rId1" Type="http://schemas.openxmlformats.org/officeDocument/2006/relationships/slideLayout" Target="../slideLayouts/slideLayout1.xml"/></Relationships>
</file>

<file path=ppt/slides/_rels/slide1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163.png"/><Relationship Id="rId1" Type="http://schemas.openxmlformats.org/officeDocument/2006/relationships/slideLayout" Target="../slideLayouts/slideLayout1.xml"/></Relationships>
</file>

<file path=ppt/slides/_rels/slide1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5.png"/><Relationship Id="rId2" Type="http://schemas.openxmlformats.org/officeDocument/2006/relationships/image" Target="../media/image164.png"/><Relationship Id="rId1" Type="http://schemas.openxmlformats.org/officeDocument/2006/relationships/slideLayout" Target="../slideLayouts/slideLayout1.xml"/></Relationships>
</file>

<file path=ppt/slides/_rels/slide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6.png"/><Relationship Id="rId1" Type="http://schemas.openxmlformats.org/officeDocument/2006/relationships/slideLayout" Target="../slideLayouts/slideLayout1.xml"/></Relationships>
</file>

<file path=ppt/slides/_rels/slide1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167.png"/><Relationship Id="rId1" Type="http://schemas.openxmlformats.org/officeDocument/2006/relationships/slideLayout" Target="../slideLayouts/slideLayout1.xml"/></Relationships>
</file>

<file path=ppt/slides/_rels/slide1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8.png"/><Relationship Id="rId1" Type="http://schemas.openxmlformats.org/officeDocument/2006/relationships/slideLayout" Target="../slideLayouts/slideLayout1.xml"/></Relationships>
</file>

<file path=ppt/slides/_rels/slide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9.png"/><Relationship Id="rId1" Type="http://schemas.openxmlformats.org/officeDocument/2006/relationships/slideLayout" Target="../slideLayouts/slideLayout1.xml"/></Relationships>
</file>

<file path=ppt/slides/_rels/slide1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170.png"/><Relationship Id="rId1" Type="http://schemas.openxmlformats.org/officeDocument/2006/relationships/slideLayout" Target="../slideLayouts/slideLayout1.xml"/></Relationships>
</file>

<file path=ppt/slides/_rels/slide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1.png"/><Relationship Id="rId1" Type="http://schemas.openxmlformats.org/officeDocument/2006/relationships/slideLayout" Target="../slideLayouts/slideLayout1.xml"/></Relationships>
</file>

<file path=ppt/slides/_rels/slide1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2.png"/><Relationship Id="rId1" Type="http://schemas.openxmlformats.org/officeDocument/2006/relationships/slideLayout" Target="../slideLayouts/slideLayout1.xml"/></Relationships>
</file>

<file path=ppt/slides/_rels/slide1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3.png"/><Relationship Id="rId1" Type="http://schemas.openxmlformats.org/officeDocument/2006/relationships/slideLayout" Target="../slideLayouts/slideLayout1.xml"/></Relationships>
</file>

<file path=ppt/slides/_rels/slide1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4.png"/><Relationship Id="rId1" Type="http://schemas.openxmlformats.org/officeDocument/2006/relationships/slideLayout" Target="../slideLayouts/slideLayout1.xml"/></Relationships>
</file>

<file path=ppt/slides/_rels/slide1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175.png"/><Relationship Id="rId1" Type="http://schemas.openxmlformats.org/officeDocument/2006/relationships/slideLayout" Target="../slideLayouts/slideLayout1.xml"/></Relationships>
</file>

<file path=ppt/slides/_rels/slide1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6.png"/><Relationship Id="rId1" Type="http://schemas.openxmlformats.org/officeDocument/2006/relationships/slideLayout" Target="../slideLayouts/slideLayout1.xml"/></Relationships>
</file>

<file path=ppt/slides/_rels/slide1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3400" y="228600"/>
            <a:ext cx="8382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000" b="1" dirty="0" smtClean="0"/>
              <a:t>I  </a:t>
            </a:r>
            <a:r>
              <a:rPr lang="ko-KR" altLang="en-US" sz="4400" b="1" dirty="0" smtClean="0"/>
              <a:t>콘텐츠</a:t>
            </a:r>
            <a:r>
              <a:rPr lang="ko-KR" altLang="en-US" sz="4000" b="1" dirty="0" smtClean="0"/>
              <a:t> 저작도구 소개</a:t>
            </a:r>
            <a:endParaRPr lang="ko-KR" altLang="en-US" sz="40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914400" y="1931881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1. Snipping Tool  </a:t>
            </a:r>
            <a:r>
              <a:rPr lang="ko-KR" altLang="en-US" sz="2800" b="1" dirty="0" smtClean="0"/>
              <a:t>사용하기</a:t>
            </a:r>
            <a:endParaRPr lang="ko-KR" altLang="en-US" sz="2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914400" y="342900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2. Audio </a:t>
            </a:r>
            <a:r>
              <a:rPr lang="ko-KR" altLang="en-US" sz="2800" b="1" dirty="0" smtClean="0"/>
              <a:t>편집 도구 </a:t>
            </a:r>
            <a:r>
              <a:rPr lang="en-US" altLang="ko-KR" sz="2800" b="1" dirty="0"/>
              <a:t>mp3DirectCut</a:t>
            </a:r>
            <a:endParaRPr lang="ko-KR" altLang="en-US" sz="2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914400" y="472440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3. </a:t>
            </a:r>
            <a:r>
              <a:rPr lang="ko-KR" altLang="en-US" sz="2800" b="1" dirty="0" smtClean="0"/>
              <a:t>동영상 편집 도구 </a:t>
            </a:r>
            <a:r>
              <a:rPr lang="en-US" altLang="ko-KR" sz="2800" b="1" dirty="0" smtClean="0"/>
              <a:t>Camtasia</a:t>
            </a:r>
            <a:endParaRPr lang="ko-KR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4369440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135" r="69992" b="6250"/>
          <a:stretch/>
        </p:blipFill>
        <p:spPr bwMode="auto">
          <a:xfrm>
            <a:off x="990600" y="1143000"/>
            <a:ext cx="4143829" cy="4706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33400" y="22860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1. Snipping Tool  </a:t>
            </a:r>
            <a:r>
              <a:rPr lang="ko-KR" altLang="en-US" sz="2800" b="1" dirty="0" smtClean="0"/>
              <a:t>사용하기</a:t>
            </a:r>
            <a:endParaRPr lang="ko-KR" altLang="en-US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486400" y="1143000"/>
            <a:ext cx="3200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윈도우즈 찾기 박스에 </a:t>
            </a:r>
            <a:endParaRPr lang="en-US" altLang="ko-KR" dirty="0" smtClean="0"/>
          </a:p>
          <a:p>
            <a:r>
              <a:rPr lang="en-US" altLang="ko-KR" dirty="0" err="1" smtClean="0"/>
              <a:t>sni</a:t>
            </a:r>
            <a:r>
              <a:rPr lang="ko-KR" altLang="en-US" dirty="0" smtClean="0"/>
              <a:t>라고 입력하면 </a:t>
            </a:r>
            <a:endParaRPr lang="en-US" altLang="ko-KR" dirty="0" smtClean="0"/>
          </a:p>
          <a:p>
            <a:r>
              <a:rPr lang="ko-KR" altLang="en-US" dirty="0" smtClean="0"/>
              <a:t>왼쪽의 화면에서 처럼 </a:t>
            </a:r>
            <a:r>
              <a:rPr lang="en-US" altLang="ko-KR" b="1" dirty="0" smtClean="0"/>
              <a:t>Snipping Tool  </a:t>
            </a:r>
            <a:r>
              <a:rPr lang="ko-KR" altLang="en-US" dirty="0" smtClean="0"/>
              <a:t>이 나타난다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401877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3400" y="228600"/>
            <a:ext cx="7620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Snipping Tool  </a:t>
            </a:r>
            <a:r>
              <a:rPr lang="ko-KR" altLang="en-US" sz="2800" b="1" dirty="0" smtClean="0"/>
              <a:t>사용하기</a:t>
            </a:r>
            <a:r>
              <a:rPr lang="en-US" altLang="ko-KR" sz="2800" b="1" dirty="0" smtClean="0"/>
              <a:t>/</a:t>
            </a:r>
            <a:r>
              <a:rPr lang="ko-KR" altLang="en-US" sz="2800" b="1" dirty="0" smtClean="0"/>
              <a:t>자르기 형식 선택</a:t>
            </a:r>
            <a:r>
              <a:rPr lang="en-US" altLang="ko-KR" sz="2800" b="1" dirty="0" smtClean="0"/>
              <a:t>/</a:t>
            </a:r>
            <a:endParaRPr lang="ko-KR" altLang="en-US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257800" y="1406236"/>
            <a:ext cx="32004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Snipping Tool  </a:t>
            </a:r>
            <a:r>
              <a:rPr lang="ko-KR" altLang="en-US" dirty="0" smtClean="0"/>
              <a:t>이 작동되면 메뉴 항목에서</a:t>
            </a:r>
            <a:endParaRPr lang="en-US" altLang="ko-KR" dirty="0" smtClean="0"/>
          </a:p>
          <a:p>
            <a:r>
              <a:rPr lang="en-US" altLang="ko-KR" b="1" dirty="0" smtClean="0"/>
              <a:t>New</a:t>
            </a:r>
            <a:r>
              <a:rPr lang="ko-KR" altLang="en-US" dirty="0" smtClean="0"/>
              <a:t>의 오른쪽 선택 부분을 누르면 왼쪽과 같은 자르기 하는 방법이 나타난다</a:t>
            </a:r>
            <a:endParaRPr lang="ko-KR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892" t="17063" r="23809" b="60318"/>
          <a:stretch/>
        </p:blipFill>
        <p:spPr bwMode="auto">
          <a:xfrm>
            <a:off x="381000" y="1371600"/>
            <a:ext cx="4047290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Straight Arrow Connector 2"/>
          <p:cNvCxnSpPr/>
          <p:nvPr/>
        </p:nvCxnSpPr>
        <p:spPr>
          <a:xfrm flipH="1">
            <a:off x="1905000" y="1600200"/>
            <a:ext cx="3200400" cy="9144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243945" y="3096838"/>
            <a:ext cx="32004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Free-form Snip</a:t>
            </a:r>
          </a:p>
          <a:p>
            <a:r>
              <a:rPr lang="ko-KR" altLang="en-US" dirty="0" smtClean="0"/>
              <a:t>자르는 모양을 자유롭게 할 수 있다</a:t>
            </a:r>
            <a:endParaRPr lang="en-US" altLang="ko-KR" dirty="0" smtClean="0"/>
          </a:p>
          <a:p>
            <a:r>
              <a:rPr lang="en-US" altLang="ko-KR" b="1" dirty="0" smtClean="0"/>
              <a:t>Rectangular Snip</a:t>
            </a:r>
            <a:endParaRPr lang="en-US" altLang="ko-KR" dirty="0" smtClean="0"/>
          </a:p>
          <a:p>
            <a:r>
              <a:rPr lang="ko-KR" altLang="en-US" dirty="0" smtClean="0"/>
              <a:t>사각형 형태로 자르기를 할 수 있다</a:t>
            </a:r>
            <a:endParaRPr lang="en-US" altLang="ko-KR" dirty="0" smtClean="0"/>
          </a:p>
          <a:p>
            <a:r>
              <a:rPr lang="en-US" altLang="ko-KR" b="1" dirty="0" smtClean="0"/>
              <a:t>Window Snip</a:t>
            </a:r>
            <a:r>
              <a:rPr lang="ko-KR" altLang="en-US" dirty="0" smtClean="0"/>
              <a:t>의 </a:t>
            </a:r>
            <a:endParaRPr lang="en-US" altLang="ko-KR" dirty="0" smtClean="0"/>
          </a:p>
          <a:p>
            <a:r>
              <a:rPr lang="ko-KR" altLang="en-US" dirty="0" smtClean="0"/>
              <a:t>작업하고 있는 프로그램의 화면을 자르기 한다</a:t>
            </a:r>
            <a:r>
              <a:rPr lang="en-US" altLang="ko-KR" dirty="0" smtClean="0"/>
              <a:t>.</a:t>
            </a:r>
          </a:p>
          <a:p>
            <a:r>
              <a:rPr lang="en-US" altLang="ko-KR" b="1" dirty="0" smtClean="0"/>
              <a:t>Full-screen Snip</a:t>
            </a:r>
          </a:p>
          <a:p>
            <a:r>
              <a:rPr lang="ko-KR" altLang="en-US" dirty="0" smtClean="0"/>
              <a:t>화면 전체를 잘라낸다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831760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72" t="5159" r="50025" b="78125"/>
          <a:stretch/>
        </p:blipFill>
        <p:spPr bwMode="auto">
          <a:xfrm>
            <a:off x="533399" y="1600200"/>
            <a:ext cx="4639229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33400" y="228600"/>
            <a:ext cx="7162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Snipping Tool  </a:t>
            </a:r>
            <a:r>
              <a:rPr lang="ko-KR" altLang="en-US" sz="2800" b="1" dirty="0" smtClean="0"/>
              <a:t>사용하기</a:t>
            </a:r>
            <a:r>
              <a:rPr lang="en-US" altLang="ko-KR" sz="2800" b="1" dirty="0" smtClean="0"/>
              <a:t>/</a:t>
            </a:r>
            <a:r>
              <a:rPr lang="ko-KR" altLang="en-US" sz="2800" b="1" dirty="0" smtClean="0"/>
              <a:t>메뉴 익히기</a:t>
            </a:r>
            <a:r>
              <a:rPr lang="en-US" altLang="ko-KR" sz="2800" b="1" dirty="0" smtClean="0"/>
              <a:t>/</a:t>
            </a:r>
            <a:endParaRPr lang="ko-KR" altLang="en-US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278582" y="1399308"/>
            <a:ext cx="32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File 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278582" y="2877883"/>
            <a:ext cx="32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Tools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51" t="9826" r="61181" b="72254"/>
          <a:stretch/>
        </p:blipFill>
        <p:spPr bwMode="auto">
          <a:xfrm>
            <a:off x="6096000" y="1470419"/>
            <a:ext cx="1856508" cy="1310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57" t="9826" r="46881" b="70124"/>
          <a:stretch/>
        </p:blipFill>
        <p:spPr bwMode="auto">
          <a:xfrm>
            <a:off x="5172628" y="3457628"/>
            <a:ext cx="3703251" cy="1466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3932" y="5266730"/>
            <a:ext cx="434340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New </a:t>
            </a:r>
            <a:r>
              <a:rPr lang="ko-KR" altLang="en-US" b="1" dirty="0" smtClean="0"/>
              <a:t>새로 자르기</a:t>
            </a:r>
            <a:endParaRPr lang="en-US" altLang="ko-KR" b="1" dirty="0" smtClean="0"/>
          </a:p>
          <a:p>
            <a:r>
              <a:rPr lang="en-US" altLang="ko-KR" b="1" dirty="0" smtClean="0"/>
              <a:t>Edit  </a:t>
            </a:r>
            <a:r>
              <a:rPr lang="ko-KR" altLang="en-US" b="1" dirty="0" smtClean="0"/>
              <a:t>수정하기</a:t>
            </a:r>
            <a:endParaRPr lang="en-US" altLang="ko-KR" b="1" dirty="0" smtClean="0"/>
          </a:p>
          <a:p>
            <a:r>
              <a:rPr lang="en-US" altLang="ko-KR" b="1" dirty="0" smtClean="0"/>
              <a:t>Tools </a:t>
            </a:r>
            <a:r>
              <a:rPr lang="ko-KR" altLang="en-US" b="1" dirty="0" smtClean="0"/>
              <a:t>펜의 형태나 강조 펜 선택하기</a:t>
            </a:r>
            <a:endParaRPr lang="en-US" altLang="ko-KR" b="1" dirty="0" smtClean="0"/>
          </a:p>
        </p:txBody>
      </p:sp>
      <p:sp>
        <p:nvSpPr>
          <p:cNvPr id="13" name="TextBox 12"/>
          <p:cNvSpPr txBox="1"/>
          <p:nvPr/>
        </p:nvSpPr>
        <p:spPr>
          <a:xfrm>
            <a:off x="1219200" y="3468867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저장</a:t>
            </a:r>
            <a:endParaRPr lang="en-US" altLang="ko-KR" b="1" dirty="0" smtClean="0"/>
          </a:p>
        </p:txBody>
      </p:sp>
      <p:sp>
        <p:nvSpPr>
          <p:cNvPr id="14" name="TextBox 13"/>
          <p:cNvSpPr txBox="1"/>
          <p:nvPr/>
        </p:nvSpPr>
        <p:spPr>
          <a:xfrm>
            <a:off x="3065318" y="3558002"/>
            <a:ext cx="5905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펜 고르기</a:t>
            </a:r>
            <a:endParaRPr lang="en-US" altLang="ko-KR" b="1" dirty="0" smtClean="0"/>
          </a:p>
        </p:txBody>
      </p:sp>
      <p:sp>
        <p:nvSpPr>
          <p:cNvPr id="15" name="TextBox 14"/>
          <p:cNvSpPr txBox="1"/>
          <p:nvPr/>
        </p:nvSpPr>
        <p:spPr>
          <a:xfrm>
            <a:off x="3709555" y="3558003"/>
            <a:ext cx="6096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강조 펜 고르기</a:t>
            </a:r>
            <a:endParaRPr lang="en-US" altLang="ko-KR" b="1" dirty="0" smtClean="0"/>
          </a:p>
        </p:txBody>
      </p:sp>
      <p:sp>
        <p:nvSpPr>
          <p:cNvPr id="16" name="TextBox 15"/>
          <p:cNvSpPr txBox="1"/>
          <p:nvPr/>
        </p:nvSpPr>
        <p:spPr>
          <a:xfrm>
            <a:off x="4159205" y="3558003"/>
            <a:ext cx="10272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지우개</a:t>
            </a:r>
            <a:endParaRPr lang="en-US" altLang="ko-KR" b="1" dirty="0" smtClean="0"/>
          </a:p>
        </p:txBody>
      </p:sp>
    </p:spTree>
    <p:extLst>
      <p:ext uri="{BB962C8B-B14F-4D97-AF65-F5344CB8AC3E}">
        <p14:creationId xmlns:p14="http://schemas.microsoft.com/office/powerpoint/2010/main" val="3828836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3400" y="228600"/>
            <a:ext cx="7543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Snipping Tool  </a:t>
            </a:r>
            <a:r>
              <a:rPr lang="ko-KR" altLang="en-US" sz="2800" b="1" dirty="0" smtClean="0"/>
              <a:t>사용하기</a:t>
            </a:r>
            <a:r>
              <a:rPr lang="en-US" altLang="ko-KR" sz="2800" b="1" dirty="0" smtClean="0"/>
              <a:t>/</a:t>
            </a:r>
            <a:r>
              <a:rPr lang="ko-KR" altLang="en-US" sz="2800" b="1" dirty="0" smtClean="0"/>
              <a:t>잘라낸 그림 복사</a:t>
            </a:r>
            <a:r>
              <a:rPr lang="en-US" altLang="ko-KR" sz="2800" b="1" dirty="0" smtClean="0"/>
              <a:t>/</a:t>
            </a:r>
            <a:endParaRPr lang="ko-KR" altLang="en-US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257801" y="1185863"/>
            <a:ext cx="32004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Edit</a:t>
            </a:r>
          </a:p>
          <a:p>
            <a:r>
              <a:rPr lang="en-US" altLang="ko-KR" b="1" dirty="0" smtClean="0"/>
              <a:t>Copy</a:t>
            </a:r>
            <a:r>
              <a:rPr lang="ko-KR" altLang="en-US" b="1" dirty="0" smtClean="0"/>
              <a:t>를 하면</a:t>
            </a:r>
            <a:endParaRPr lang="en-US" altLang="ko-KR" b="1" dirty="0" smtClean="0"/>
          </a:p>
          <a:p>
            <a:r>
              <a:rPr lang="ko-KR" altLang="en-US" b="1" dirty="0" smtClean="0"/>
              <a:t>컴퓨터에 저장하지 않고 </a:t>
            </a:r>
            <a:endParaRPr lang="en-US" altLang="ko-KR" b="1" dirty="0" smtClean="0"/>
          </a:p>
          <a:p>
            <a:r>
              <a:rPr lang="ko-KR" altLang="en-US" b="1" dirty="0" smtClean="0"/>
              <a:t>바로 복사를 할 수 있으며</a:t>
            </a:r>
            <a:r>
              <a:rPr lang="en-US" altLang="ko-KR" b="1" dirty="0" smtClean="0"/>
              <a:t>,</a:t>
            </a:r>
          </a:p>
          <a:p>
            <a:r>
              <a:rPr lang="ko-KR" altLang="en-US" b="1" dirty="0" smtClean="0"/>
              <a:t>워드나 </a:t>
            </a:r>
            <a:r>
              <a:rPr lang="en-US" altLang="ko-KR" b="1" dirty="0" smtClean="0"/>
              <a:t>PPT </a:t>
            </a:r>
            <a:r>
              <a:rPr lang="ko-KR" altLang="en-US" b="1" dirty="0" smtClean="0"/>
              <a:t>슬라이드에서</a:t>
            </a:r>
            <a:endParaRPr lang="en-US" altLang="ko-KR" b="1" dirty="0" smtClean="0"/>
          </a:p>
          <a:p>
            <a:r>
              <a:rPr lang="en-US" altLang="ko-KR" b="1" dirty="0" smtClean="0"/>
              <a:t>Ctrl-V  </a:t>
            </a:r>
            <a:r>
              <a:rPr lang="ko-KR" altLang="en-US" b="1" dirty="0" smtClean="0"/>
              <a:t>붙여넣기로 </a:t>
            </a:r>
            <a:endParaRPr lang="en-US" altLang="ko-KR" b="1" dirty="0" smtClean="0"/>
          </a:p>
          <a:p>
            <a:r>
              <a:rPr lang="ko-KR" altLang="en-US" b="1" dirty="0" smtClean="0"/>
              <a:t>잘라낸 그림을 사용할 수 있다</a:t>
            </a:r>
            <a:endParaRPr lang="en-US" altLang="ko-KR" b="1" dirty="0" smtClean="0"/>
          </a:p>
          <a:p>
            <a:r>
              <a:rPr lang="ko-KR" altLang="en-US" b="1" dirty="0" smtClean="0"/>
              <a:t>하지만 </a:t>
            </a:r>
            <a:r>
              <a:rPr lang="en-US" altLang="ko-KR" b="1" dirty="0" err="1" smtClean="0">
                <a:solidFill>
                  <a:srgbClr val="FF0000"/>
                </a:solidFill>
              </a:rPr>
              <a:t>moodle</a:t>
            </a:r>
            <a:r>
              <a:rPr lang="ko-KR" altLang="en-US" b="1" dirty="0" smtClean="0">
                <a:solidFill>
                  <a:srgbClr val="FF0000"/>
                </a:solidFill>
              </a:rPr>
              <a:t>에서는</a:t>
            </a:r>
            <a:endParaRPr lang="en-US" altLang="ko-KR" b="1" dirty="0" smtClean="0">
              <a:solidFill>
                <a:srgbClr val="FF0000"/>
              </a:solidFill>
            </a:endParaRPr>
          </a:p>
          <a:p>
            <a:r>
              <a:rPr lang="ko-KR" altLang="en-US" b="1" dirty="0" smtClean="0">
                <a:solidFill>
                  <a:srgbClr val="FF0000"/>
                </a:solidFill>
              </a:rPr>
              <a:t>반드시 사용자 컴퓨터에 저장을 해야 무들에서 사용할 수 있다</a:t>
            </a:r>
            <a:r>
              <a:rPr lang="en-US" altLang="ko-KR" b="1" dirty="0" smtClean="0">
                <a:solidFill>
                  <a:srgbClr val="FF0000"/>
                </a:solidFill>
              </a:rPr>
              <a:t>.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5" t="16211" r="62994" b="15381"/>
          <a:stretch/>
        </p:blipFill>
        <p:spPr bwMode="auto">
          <a:xfrm>
            <a:off x="533400" y="1185863"/>
            <a:ext cx="4400550" cy="5004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04318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81000" y="35817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2. Audio </a:t>
            </a:r>
            <a:r>
              <a:rPr lang="ko-KR" altLang="en-US" sz="2800" b="1" dirty="0" smtClean="0"/>
              <a:t>편집 도구 </a:t>
            </a:r>
            <a:r>
              <a:rPr lang="en-US" altLang="ko-KR" sz="2800" b="1" dirty="0" smtClean="0"/>
              <a:t>mp3DirectCut</a:t>
            </a:r>
            <a:endParaRPr lang="ko-KR" altLang="en-US" sz="2800" b="1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7" t="6678" r="12489" b="21233"/>
          <a:stretch/>
        </p:blipFill>
        <p:spPr bwMode="auto">
          <a:xfrm>
            <a:off x="609600" y="1524000"/>
            <a:ext cx="7698190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85918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81000" y="35817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2.1 Audio </a:t>
            </a:r>
            <a:r>
              <a:rPr lang="ko-KR" altLang="en-US" sz="2800" b="1" dirty="0" smtClean="0"/>
              <a:t>파일 열기</a:t>
            </a:r>
            <a:endParaRPr lang="ko-KR" altLang="en-US" sz="28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6" t="12049" r="46087" b="25342"/>
          <a:stretch/>
        </p:blipFill>
        <p:spPr bwMode="auto">
          <a:xfrm>
            <a:off x="551144" y="1371600"/>
            <a:ext cx="6463431" cy="45799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22485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81000" y="35817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2.2 Audio </a:t>
            </a:r>
            <a:r>
              <a:rPr lang="ko-KR" altLang="en-US" sz="2800" b="1" dirty="0" smtClean="0"/>
              <a:t>파일 편집</a:t>
            </a:r>
            <a:endParaRPr lang="ko-KR" altLang="en-US" sz="28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8" t="4896" r="12497" b="20589"/>
          <a:stretch/>
        </p:blipFill>
        <p:spPr bwMode="auto">
          <a:xfrm>
            <a:off x="533399" y="1447800"/>
            <a:ext cx="8152963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8157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81000" y="35817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2.2.1 Audio </a:t>
            </a:r>
            <a:r>
              <a:rPr lang="ko-KR" altLang="en-US" sz="2800" b="1" dirty="0" smtClean="0"/>
              <a:t>파일 편집 작업 방법</a:t>
            </a:r>
            <a:endParaRPr lang="ko-KR" altLang="en-US" sz="28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9" t="59893" r="12497" b="24889"/>
          <a:stretch/>
        </p:blipFill>
        <p:spPr bwMode="auto">
          <a:xfrm>
            <a:off x="345141" y="1143000"/>
            <a:ext cx="7987115" cy="824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45141" y="2209800"/>
            <a:ext cx="3845859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&lt; 1</a:t>
            </a:r>
            <a:r>
              <a:rPr lang="ko-KR" altLang="en-US" dirty="0" smtClean="0"/>
              <a:t>초 단위 왼쪽으로 이동</a:t>
            </a:r>
            <a:endParaRPr lang="en-US" altLang="ko-KR" dirty="0" smtClean="0"/>
          </a:p>
          <a:p>
            <a:r>
              <a:rPr lang="en-US" altLang="ko-KR" dirty="0" smtClean="0"/>
              <a:t>&gt; 1</a:t>
            </a:r>
            <a:r>
              <a:rPr lang="ko-KR" altLang="en-US" dirty="0" smtClean="0"/>
              <a:t>초 단위 오른쪽으로 이도</a:t>
            </a:r>
            <a:endParaRPr lang="en-US" altLang="ko-KR" dirty="0" smtClean="0"/>
          </a:p>
          <a:p>
            <a:r>
              <a:rPr lang="en-US" altLang="ko-KR" dirty="0" smtClean="0"/>
              <a:t>&lt;&lt; 10</a:t>
            </a:r>
            <a:r>
              <a:rPr lang="ko-KR" altLang="en-US" dirty="0" smtClean="0"/>
              <a:t>초 </a:t>
            </a:r>
            <a:r>
              <a:rPr lang="ko-KR" altLang="en-US" dirty="0"/>
              <a:t>단위 왼쪽으로 </a:t>
            </a:r>
            <a:r>
              <a:rPr lang="ko-KR" altLang="en-US" dirty="0" smtClean="0"/>
              <a:t>이동</a:t>
            </a:r>
            <a:endParaRPr lang="en-US" altLang="ko-KR" dirty="0" smtClean="0"/>
          </a:p>
          <a:p>
            <a:r>
              <a:rPr lang="en-US" altLang="ko-KR" dirty="0" smtClean="0"/>
              <a:t>&gt;&gt; 10</a:t>
            </a:r>
            <a:r>
              <a:rPr lang="ko-KR" altLang="en-US" dirty="0" smtClean="0"/>
              <a:t>초 </a:t>
            </a:r>
            <a:r>
              <a:rPr lang="ko-KR" altLang="en-US" dirty="0"/>
              <a:t>단위 </a:t>
            </a:r>
            <a:r>
              <a:rPr lang="ko-KR" altLang="en-US" dirty="0" smtClean="0"/>
              <a:t>오른쪽으로 이동</a:t>
            </a:r>
            <a:endParaRPr lang="en-US" altLang="ko-KR" dirty="0" smtClean="0"/>
          </a:p>
          <a:p>
            <a:r>
              <a:rPr lang="en-US" altLang="ko-KR" dirty="0" smtClean="0"/>
              <a:t>:&lt; </a:t>
            </a:r>
            <a:r>
              <a:rPr lang="ko-KR" altLang="en-US" dirty="0" smtClean="0"/>
              <a:t>편집 구간의 앞 구간으로 이동</a:t>
            </a:r>
            <a:endParaRPr lang="en-US" altLang="ko-KR" dirty="0" smtClean="0"/>
          </a:p>
          <a:p>
            <a:r>
              <a:rPr lang="en-US" altLang="ko-KR" dirty="0" smtClean="0"/>
              <a:t>&gt;: </a:t>
            </a:r>
            <a:r>
              <a:rPr lang="ko-KR" altLang="en-US" dirty="0" smtClean="0"/>
              <a:t>편집 구간의 뒤 구간으로 이동</a:t>
            </a:r>
            <a:endParaRPr lang="en-US" altLang="ko-KR" dirty="0" smtClean="0"/>
          </a:p>
          <a:p>
            <a:r>
              <a:rPr lang="en-US" altLang="ko-KR" dirty="0" smtClean="0"/>
              <a:t>[::&lt; </a:t>
            </a:r>
            <a:r>
              <a:rPr lang="ko-KR" altLang="en-US" dirty="0" smtClean="0"/>
              <a:t>편집 구간의 처음 위치로 이동</a:t>
            </a:r>
            <a:endParaRPr lang="en-US" altLang="ko-KR" dirty="0" smtClean="0"/>
          </a:p>
          <a:p>
            <a:r>
              <a:rPr lang="en-US" altLang="ko-KR" dirty="0" smtClean="0"/>
              <a:t>&gt;::] </a:t>
            </a:r>
            <a:r>
              <a:rPr lang="ko-KR" altLang="en-US" dirty="0" smtClean="0"/>
              <a:t>편집 구간의 끝 위치로 이동</a:t>
            </a:r>
            <a:endParaRPr lang="en-US" altLang="ko-KR" dirty="0" smtClean="0"/>
          </a:p>
          <a:p>
            <a:r>
              <a:rPr lang="en-US" altLang="ko-KR" dirty="0" smtClean="0"/>
              <a:t>|&lt; </a:t>
            </a:r>
            <a:r>
              <a:rPr lang="ko-KR" altLang="en-US" dirty="0" smtClean="0"/>
              <a:t>파일의 처음 위치</a:t>
            </a:r>
            <a:endParaRPr lang="en-US" altLang="ko-KR" dirty="0" smtClean="0"/>
          </a:p>
          <a:p>
            <a:r>
              <a:rPr lang="en-US" altLang="ko-KR" dirty="0" smtClean="0"/>
              <a:t>&gt;| </a:t>
            </a:r>
            <a:r>
              <a:rPr lang="ko-KR" altLang="en-US" dirty="0" smtClean="0"/>
              <a:t>파일의 나중 위치</a:t>
            </a:r>
            <a:endParaRPr lang="en-US" altLang="ko-KR" dirty="0" smtClean="0"/>
          </a:p>
          <a:p>
            <a:r>
              <a:rPr lang="ko-KR" altLang="en-US" dirty="0" smtClean="0"/>
              <a:t>돋보기 </a:t>
            </a:r>
            <a:r>
              <a:rPr lang="en-US" altLang="ko-KR" dirty="0" smtClean="0"/>
              <a:t>+   </a:t>
            </a:r>
            <a:r>
              <a:rPr lang="ko-KR" altLang="en-US" dirty="0" smtClean="0"/>
              <a:t>편집 구간을 확대</a:t>
            </a:r>
            <a:endParaRPr lang="en-US" altLang="ko-KR" dirty="0" smtClean="0"/>
          </a:p>
          <a:p>
            <a:r>
              <a:rPr lang="ko-KR" altLang="en-US" dirty="0" smtClean="0"/>
              <a:t>돋보기 </a:t>
            </a:r>
            <a:r>
              <a:rPr lang="en-US" altLang="ko-KR" dirty="0" smtClean="0"/>
              <a:t>-    </a:t>
            </a:r>
            <a:r>
              <a:rPr lang="ko-KR" altLang="en-US" dirty="0" smtClean="0"/>
              <a:t>편집 구간을 축소</a:t>
            </a:r>
            <a:endParaRPr lang="en-US" altLang="ko-KR" dirty="0" smtClean="0"/>
          </a:p>
          <a:p>
            <a:r>
              <a:rPr lang="ko-KR" altLang="en-US" dirty="0" smtClean="0"/>
              <a:t>가위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선택한 구간 잘라내기</a:t>
            </a:r>
            <a:endParaRPr lang="en-US" altLang="ko-KR" dirty="0" smtClean="0"/>
          </a:p>
          <a:p>
            <a:r>
              <a:rPr lang="ko-KR" altLang="en-US" dirty="0" smtClean="0"/>
              <a:t>연필  작업한 것을 되돌리기</a:t>
            </a:r>
            <a:endParaRPr lang="en-US" altLang="ko-KR" dirty="0" smtClean="0"/>
          </a:p>
          <a:p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463985" y="2200836"/>
            <a:ext cx="422281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  </a:t>
            </a:r>
            <a:r>
              <a:rPr lang="ko-KR" altLang="en-US" dirty="0" smtClean="0"/>
              <a:t>커서가 위치한 부분까지 자동 선택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커서가 위치한 부분까지 해제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en-US" altLang="ko-KR" dirty="0" smtClean="0"/>
              <a:t> </a:t>
            </a:r>
            <a:r>
              <a:rPr lang="ko-KR" altLang="en-US" dirty="0" smtClean="0"/>
              <a:t>선택한 구간을 반복하기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en-US" altLang="ko-KR" dirty="0" smtClean="0"/>
              <a:t> </a:t>
            </a:r>
            <a:r>
              <a:rPr lang="ko-KR" altLang="en-US" dirty="0" smtClean="0"/>
              <a:t>선택한 구간을 제외하고 앞 뒤 </a:t>
            </a:r>
            <a:r>
              <a:rPr lang="en-US" altLang="ko-KR" dirty="0" smtClean="0"/>
              <a:t>3</a:t>
            </a:r>
            <a:r>
              <a:rPr lang="ko-KR" altLang="en-US" dirty="0" smtClean="0"/>
              <a:t>초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en-US" altLang="ko-KR" dirty="0" smtClean="0"/>
              <a:t> </a:t>
            </a:r>
            <a:r>
              <a:rPr lang="ko-KR" altLang="en-US" dirty="0" smtClean="0"/>
              <a:t>선택한 구간의 시작 전 </a:t>
            </a:r>
            <a:r>
              <a:rPr lang="en-US" altLang="ko-KR" dirty="0" smtClean="0"/>
              <a:t>3</a:t>
            </a:r>
            <a:r>
              <a:rPr lang="ko-KR" altLang="en-US" dirty="0" smtClean="0"/>
              <a:t>초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en-US" altLang="ko-KR" dirty="0" smtClean="0"/>
              <a:t> </a:t>
            </a:r>
            <a:r>
              <a:rPr lang="ko-KR" altLang="en-US" dirty="0" smtClean="0"/>
              <a:t>선택한 구간의 시작부분 </a:t>
            </a:r>
            <a:r>
              <a:rPr lang="en-US" altLang="ko-KR" dirty="0" smtClean="0"/>
              <a:t>3</a:t>
            </a:r>
            <a:r>
              <a:rPr lang="ko-KR" altLang="en-US" dirty="0" smtClean="0"/>
              <a:t>초</a:t>
            </a:r>
            <a:endParaRPr lang="en-US" altLang="ko-KR" dirty="0" smtClean="0"/>
          </a:p>
          <a:p>
            <a:endParaRPr lang="en-US" altLang="ko-KR" sz="1200" dirty="0"/>
          </a:p>
          <a:p>
            <a:r>
              <a:rPr lang="en-US" altLang="ko-KR" dirty="0" smtClean="0"/>
              <a:t> </a:t>
            </a:r>
            <a:r>
              <a:rPr lang="ko-KR" altLang="en-US" dirty="0" smtClean="0"/>
              <a:t>선택한 구간의 끝부분 </a:t>
            </a:r>
            <a:r>
              <a:rPr lang="en-US" altLang="ko-KR" dirty="0" smtClean="0"/>
              <a:t>3</a:t>
            </a:r>
            <a:r>
              <a:rPr lang="ko-KR" altLang="en-US" dirty="0" smtClean="0"/>
              <a:t>초</a:t>
            </a:r>
            <a:endParaRPr lang="en-US" altLang="ko-KR" dirty="0" smtClean="0"/>
          </a:p>
          <a:p>
            <a:r>
              <a:rPr lang="en-US" altLang="ko-KR" dirty="0" smtClean="0"/>
              <a:t>  </a:t>
            </a:r>
          </a:p>
          <a:p>
            <a:r>
              <a:rPr lang="en-US" altLang="ko-KR" sz="1000" dirty="0"/>
              <a:t> </a:t>
            </a:r>
            <a:r>
              <a:rPr lang="en-US" altLang="ko-KR" sz="1000" dirty="0" smtClean="0"/>
              <a:t>  </a:t>
            </a:r>
            <a:r>
              <a:rPr lang="ko-KR" altLang="en-US" dirty="0" smtClean="0"/>
              <a:t>선택한 구간 다음 </a:t>
            </a:r>
            <a:r>
              <a:rPr lang="en-US" altLang="ko-KR" dirty="0" smtClean="0"/>
              <a:t>3</a:t>
            </a:r>
            <a:r>
              <a:rPr lang="ko-KR" altLang="en-US" dirty="0" smtClean="0"/>
              <a:t>초</a:t>
            </a:r>
            <a:endParaRPr lang="ko-KR" alt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93" t="67502" r="83215" b="24889"/>
          <a:stretch/>
        </p:blipFill>
        <p:spPr bwMode="auto">
          <a:xfrm>
            <a:off x="4119282" y="2209800"/>
            <a:ext cx="394447" cy="4123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27" t="67502" r="79681" b="24889"/>
          <a:stretch/>
        </p:blipFill>
        <p:spPr bwMode="auto">
          <a:xfrm>
            <a:off x="4105834" y="2770094"/>
            <a:ext cx="394447" cy="4123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69" t="67286" r="72739" b="25105"/>
          <a:stretch/>
        </p:blipFill>
        <p:spPr bwMode="auto">
          <a:xfrm>
            <a:off x="4119281" y="3276600"/>
            <a:ext cx="394447" cy="4123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47" t="66872" r="68461" b="25519"/>
          <a:stretch/>
        </p:blipFill>
        <p:spPr bwMode="auto">
          <a:xfrm>
            <a:off x="4154702" y="3801038"/>
            <a:ext cx="394447" cy="4123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95" t="66609" r="65113" b="25782"/>
          <a:stretch/>
        </p:blipFill>
        <p:spPr bwMode="auto">
          <a:xfrm>
            <a:off x="4168149" y="4316507"/>
            <a:ext cx="394447" cy="4123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15" t="67083" r="61393" b="25308"/>
          <a:stretch/>
        </p:blipFill>
        <p:spPr bwMode="auto">
          <a:xfrm>
            <a:off x="4168148" y="4863355"/>
            <a:ext cx="394447" cy="4123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049" t="68857" r="57859" b="23534"/>
          <a:stretch/>
        </p:blipFill>
        <p:spPr bwMode="auto">
          <a:xfrm>
            <a:off x="4186078" y="5410200"/>
            <a:ext cx="394447" cy="4123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585" t="66909" r="53323" b="25482"/>
          <a:stretch/>
        </p:blipFill>
        <p:spPr bwMode="auto">
          <a:xfrm>
            <a:off x="4185638" y="5827059"/>
            <a:ext cx="394447" cy="4123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64990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81000" y="35817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2.2.2 Audio </a:t>
            </a:r>
            <a:r>
              <a:rPr lang="ko-KR" altLang="en-US" sz="2800" b="1" dirty="0" smtClean="0"/>
              <a:t>파일 저장 방법</a:t>
            </a:r>
            <a:endParaRPr lang="ko-KR" altLang="en-US" sz="28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5298141" y="1035422"/>
            <a:ext cx="384585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Save complete audio</a:t>
            </a:r>
          </a:p>
          <a:p>
            <a:r>
              <a:rPr lang="ko-KR" altLang="en-US" dirty="0" smtClean="0"/>
              <a:t>작업한 파일 전체를 저장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en-US" altLang="ko-KR" b="1" dirty="0" smtClean="0"/>
              <a:t>Save selection</a:t>
            </a:r>
          </a:p>
          <a:p>
            <a:r>
              <a:rPr lang="ko-KR" altLang="en-US" dirty="0" smtClean="0"/>
              <a:t>선택한 구간만 저장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en-US" altLang="ko-KR" b="1" dirty="0" smtClean="0"/>
              <a:t>Save split</a:t>
            </a:r>
          </a:p>
          <a:p>
            <a:r>
              <a:rPr lang="ko-KR" altLang="en-US" dirty="0" smtClean="0"/>
              <a:t>선택한 구간을 기준으로 분리해서 따로 따로 저장</a:t>
            </a:r>
            <a:endParaRPr lang="en-US" altLang="ko-KR" dirty="0" smtClean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3" t="10294" r="68444" b="49571"/>
          <a:stretch/>
        </p:blipFill>
        <p:spPr bwMode="auto">
          <a:xfrm>
            <a:off x="381000" y="1035422"/>
            <a:ext cx="4801753" cy="5398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3733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81000" y="35817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3. </a:t>
            </a:r>
            <a:r>
              <a:rPr lang="ko-KR" altLang="en-US" sz="2800" b="1" dirty="0"/>
              <a:t>동영상 편집 도구 </a:t>
            </a:r>
            <a:r>
              <a:rPr lang="en-US" altLang="ko-KR" sz="2800" b="1" dirty="0"/>
              <a:t>Camtasia</a:t>
            </a:r>
            <a:endParaRPr lang="ko-KR" altLang="en-US" sz="28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676400"/>
            <a:ext cx="7467600" cy="39663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847913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81000" y="358170"/>
            <a:ext cx="6324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3.1 </a:t>
            </a:r>
            <a:r>
              <a:rPr lang="ko-KR" altLang="en-US" sz="2800" b="1" dirty="0"/>
              <a:t>동영상 </a:t>
            </a:r>
            <a:r>
              <a:rPr lang="ko-KR" altLang="en-US" sz="2800" b="1" dirty="0" smtClean="0"/>
              <a:t>편집에 필요한 자료 올리기</a:t>
            </a:r>
            <a:r>
              <a:rPr lang="en-US" altLang="ko-KR" sz="2800" b="1" dirty="0" smtClean="0"/>
              <a:t>/Clip Bin/</a:t>
            </a:r>
            <a:endParaRPr lang="ko-KR" altLang="en-US" sz="28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050" y="1323975"/>
            <a:ext cx="7581900" cy="421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81050" y="5791200"/>
            <a:ext cx="7581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그림 파일과 동영상 파일을 올린다</a:t>
            </a:r>
            <a:endParaRPr lang="en-US" altLang="ko-KR" b="1" dirty="0" smtClean="0"/>
          </a:p>
        </p:txBody>
      </p:sp>
    </p:spTree>
    <p:extLst>
      <p:ext uri="{BB962C8B-B14F-4D97-AF65-F5344CB8AC3E}">
        <p14:creationId xmlns:p14="http://schemas.microsoft.com/office/powerpoint/2010/main" val="1654418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81000" y="358170"/>
            <a:ext cx="6324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3.2 </a:t>
            </a:r>
            <a:r>
              <a:rPr lang="ko-KR" altLang="en-US" sz="2800" b="1" dirty="0" smtClean="0"/>
              <a:t>캄타시아에 저장된 보조 자료들</a:t>
            </a:r>
            <a:endParaRPr lang="en-US" altLang="ko-KR" sz="2800" b="1" dirty="0" smtClean="0"/>
          </a:p>
          <a:p>
            <a:r>
              <a:rPr lang="en-US" altLang="ko-KR" sz="2800" b="1" dirty="0" smtClean="0"/>
              <a:t>/Library/</a:t>
            </a:r>
            <a:endParaRPr lang="ko-KR" altLang="en-US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781050" y="5791200"/>
            <a:ext cx="7581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인트로 영상이나 배경 음악들이 있어 원하는 영상과 배경 음악을 넣어 간단한 인트로 영상을 자체 제작할 수 있다</a:t>
            </a:r>
            <a:endParaRPr lang="en-US" altLang="ko-KR" b="1" dirty="0" smtClean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796" y="1504950"/>
            <a:ext cx="2695575" cy="38481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00" t="23291" r="46470" b="49999"/>
          <a:stretch/>
        </p:blipFill>
        <p:spPr bwMode="auto">
          <a:xfrm>
            <a:off x="3662083" y="2614333"/>
            <a:ext cx="5217459" cy="274768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24105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81000" y="358170"/>
            <a:ext cx="6324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3.2 </a:t>
            </a:r>
            <a:r>
              <a:rPr lang="ko-KR" altLang="en-US" sz="2800" b="1" dirty="0" smtClean="0"/>
              <a:t>캄타시아에 저장된 보조 자료들</a:t>
            </a:r>
            <a:endParaRPr lang="en-US" altLang="ko-KR" sz="2800" b="1" dirty="0" smtClean="0"/>
          </a:p>
          <a:p>
            <a:r>
              <a:rPr lang="en-US" altLang="ko-KR" sz="2800" b="1" dirty="0" smtClean="0"/>
              <a:t>/Library/</a:t>
            </a:r>
            <a:endParaRPr lang="ko-KR" altLang="en-US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781050" y="5955268"/>
            <a:ext cx="7581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인트로를 만드는 장면</a:t>
            </a:r>
            <a:endParaRPr lang="en-US" altLang="ko-KR" b="1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050" y="1312277"/>
            <a:ext cx="7200900" cy="4510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60504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81000" y="358170"/>
            <a:ext cx="6324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3.3 </a:t>
            </a:r>
            <a:r>
              <a:rPr lang="ko-KR" altLang="en-US" sz="2800" b="1" dirty="0" smtClean="0"/>
              <a:t>말풍선 효과 사용하기</a:t>
            </a:r>
            <a:endParaRPr lang="en-US" altLang="ko-KR" sz="2800" b="1" dirty="0" smtClean="0"/>
          </a:p>
          <a:p>
            <a:r>
              <a:rPr lang="en-US" altLang="ko-KR" sz="2800" b="1" dirty="0" smtClean="0"/>
              <a:t>/Callout/</a:t>
            </a:r>
            <a:endParaRPr lang="ko-KR" altLang="en-US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781050" y="5955268"/>
            <a:ext cx="7581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주어진 말풍선 양식을 선택해 화면을 설명하는 말풍선을 넣을 수 있다</a:t>
            </a:r>
            <a:endParaRPr lang="en-US" altLang="ko-KR" b="1" dirty="0" smtClean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050" y="1528762"/>
            <a:ext cx="5543550" cy="394273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55314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81000" y="358170"/>
            <a:ext cx="6324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3.4 </a:t>
            </a:r>
            <a:r>
              <a:rPr lang="ko-KR" altLang="en-US" sz="2800" b="1" dirty="0" smtClean="0"/>
              <a:t>부분 화면 확대</a:t>
            </a:r>
            <a:endParaRPr lang="en-US" altLang="ko-KR" sz="2800" b="1" dirty="0" smtClean="0"/>
          </a:p>
          <a:p>
            <a:r>
              <a:rPr lang="en-US" altLang="ko-KR" sz="2800" b="1" dirty="0" smtClean="0"/>
              <a:t>/Zoom-n-Pan/</a:t>
            </a:r>
            <a:endParaRPr lang="ko-KR" altLang="en-US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40391" y="5410200"/>
            <a:ext cx="7581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작업 화면의 일부분을 확대하여 처리하는 방법</a:t>
            </a:r>
            <a:endParaRPr lang="en-US" altLang="ko-KR" b="1" dirty="0" smtClean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909" y="1752600"/>
            <a:ext cx="8327091" cy="3065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48676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81000" y="358170"/>
            <a:ext cx="6324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3.5 Audio </a:t>
            </a:r>
            <a:r>
              <a:rPr lang="ko-KR" altLang="en-US" sz="2800" b="1" dirty="0" smtClean="0"/>
              <a:t>편집 화면</a:t>
            </a:r>
            <a:endParaRPr lang="en-US" altLang="ko-KR" sz="2800" b="1" dirty="0" smtClean="0"/>
          </a:p>
          <a:p>
            <a:r>
              <a:rPr lang="en-US" altLang="ko-KR" sz="2800" b="1" dirty="0" smtClean="0"/>
              <a:t>/Audio/</a:t>
            </a:r>
            <a:endParaRPr lang="ko-KR" altLang="en-US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67871" y="6096000"/>
            <a:ext cx="7581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음성 파일에 대한 여러 효과를 처리한다</a:t>
            </a:r>
            <a:r>
              <a:rPr lang="en-US" altLang="ko-KR" b="1" dirty="0" smtClean="0"/>
              <a:t>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447800"/>
            <a:ext cx="3822326" cy="437127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9929" y="4276027"/>
            <a:ext cx="4267200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616920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81000" y="358170"/>
            <a:ext cx="6324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3.6 </a:t>
            </a:r>
            <a:r>
              <a:rPr lang="ko-KR" altLang="en-US" sz="2800" b="1" dirty="0" smtClean="0"/>
              <a:t>화면 연결 효과</a:t>
            </a:r>
            <a:endParaRPr lang="en-US" altLang="ko-KR" sz="2800" b="1" dirty="0" smtClean="0"/>
          </a:p>
          <a:p>
            <a:r>
              <a:rPr lang="en-US" altLang="ko-KR" sz="2800" b="1" dirty="0" smtClean="0"/>
              <a:t>/Transitions/</a:t>
            </a:r>
            <a:endParaRPr lang="ko-KR" altLang="en-US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45459" y="5744597"/>
            <a:ext cx="7581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연속된 그림들의 상호 전환 효과나 동영상의 전환 효과 처리</a:t>
            </a:r>
            <a:endParaRPr lang="en-US" altLang="ko-KR" b="1" dirty="0" smtClean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459" y="1453123"/>
            <a:ext cx="5353050" cy="37814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80354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81000" y="358170"/>
            <a:ext cx="6324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3.7 </a:t>
            </a:r>
            <a:r>
              <a:rPr lang="ko-KR" altLang="en-US" sz="2800" b="1" dirty="0" smtClean="0"/>
              <a:t>기타 부수적인 기능</a:t>
            </a:r>
            <a:endParaRPr lang="en-US" altLang="ko-KR" sz="2800" b="1" dirty="0" smtClean="0"/>
          </a:p>
          <a:p>
            <a:r>
              <a:rPr lang="en-US" altLang="ko-KR" sz="2800" b="1" dirty="0" smtClean="0"/>
              <a:t>/More/</a:t>
            </a:r>
            <a:endParaRPr lang="ko-KR" altLang="en-US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810000" y="1600200"/>
            <a:ext cx="50292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Visual Properties : </a:t>
            </a:r>
            <a:r>
              <a:rPr lang="ko-KR" altLang="en-US" b="1" dirty="0" smtClean="0"/>
              <a:t>동영상 설정</a:t>
            </a:r>
            <a:endParaRPr lang="en-US" altLang="ko-KR" b="1" dirty="0" smtClean="0"/>
          </a:p>
          <a:p>
            <a:endParaRPr lang="en-US" altLang="ko-KR" b="1" dirty="0"/>
          </a:p>
          <a:p>
            <a:r>
              <a:rPr lang="en-US" altLang="ko-KR" b="1" dirty="0" smtClean="0"/>
              <a:t>Voice Narration : </a:t>
            </a:r>
            <a:r>
              <a:rPr lang="ko-KR" altLang="en-US" b="1" dirty="0" smtClean="0"/>
              <a:t>동영상에 설명 음성 입력</a:t>
            </a:r>
            <a:endParaRPr lang="en-US" altLang="ko-KR" b="1" dirty="0" smtClean="0"/>
          </a:p>
          <a:p>
            <a:endParaRPr lang="en-US" altLang="ko-KR" b="1" dirty="0"/>
          </a:p>
          <a:p>
            <a:r>
              <a:rPr lang="en-US" altLang="ko-KR" b="1" dirty="0" smtClean="0"/>
              <a:t>Record Camera : </a:t>
            </a:r>
            <a:r>
              <a:rPr lang="ko-KR" altLang="en-US" b="1" dirty="0" smtClean="0"/>
              <a:t>작업 화면에 직접 녹화 삽입</a:t>
            </a:r>
            <a:endParaRPr lang="en-US" altLang="ko-KR" b="1" dirty="0" smtClean="0"/>
          </a:p>
          <a:p>
            <a:endParaRPr lang="en-US" altLang="ko-KR" b="1" dirty="0"/>
          </a:p>
          <a:p>
            <a:r>
              <a:rPr lang="en-US" altLang="ko-KR" b="1" dirty="0" smtClean="0"/>
              <a:t>Captions : </a:t>
            </a:r>
            <a:r>
              <a:rPr lang="ko-KR" altLang="en-US" b="1" dirty="0" smtClean="0"/>
              <a:t>동영상에 자막 넣기</a:t>
            </a:r>
            <a:endParaRPr lang="en-US" altLang="ko-KR" b="1" dirty="0" smtClean="0"/>
          </a:p>
          <a:p>
            <a:endParaRPr lang="en-US" altLang="ko-KR" b="1" dirty="0"/>
          </a:p>
          <a:p>
            <a:r>
              <a:rPr lang="en-US" altLang="ko-KR" b="1" dirty="0" smtClean="0"/>
              <a:t>Quizzing : </a:t>
            </a:r>
            <a:r>
              <a:rPr lang="ko-KR" altLang="en-US" b="1" dirty="0" smtClean="0"/>
              <a:t>간단한 퀴즈 활동 추가</a:t>
            </a:r>
            <a:endParaRPr lang="en-US" altLang="ko-KR" b="1" dirty="0" smtClean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118" t="51590" r="43333" b="31504"/>
          <a:stretch/>
        </p:blipFill>
        <p:spPr bwMode="auto">
          <a:xfrm>
            <a:off x="645458" y="1600200"/>
            <a:ext cx="2897841" cy="365052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31123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81000" y="358170"/>
            <a:ext cx="6324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3.7.1 </a:t>
            </a:r>
            <a:r>
              <a:rPr lang="ko-KR" altLang="en-US" sz="2800" b="1" dirty="0" smtClean="0"/>
              <a:t>기타 부수적인 기능</a:t>
            </a:r>
            <a:endParaRPr lang="en-US" altLang="ko-KR" sz="2800" b="1" dirty="0" smtClean="0"/>
          </a:p>
          <a:p>
            <a:r>
              <a:rPr lang="en-US" altLang="ko-KR" sz="2800" b="1" dirty="0" smtClean="0"/>
              <a:t>/</a:t>
            </a:r>
            <a:r>
              <a:rPr lang="en-US" altLang="ko-KR" sz="2800" b="1" dirty="0"/>
              <a:t>Visual </a:t>
            </a:r>
            <a:r>
              <a:rPr lang="en-US" altLang="ko-KR" sz="2800" b="1" dirty="0" smtClean="0"/>
              <a:t>Properties/</a:t>
            </a:r>
            <a:endParaRPr lang="ko-KR" altLang="en-US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33400" y="5775154"/>
            <a:ext cx="7581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화면의 크기 조절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밝기 조절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회전 방향 설정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부수 효과 설정</a:t>
            </a:r>
            <a:endParaRPr lang="en-US" altLang="ko-KR" b="1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600199"/>
            <a:ext cx="5391150" cy="38385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199" y="3429000"/>
            <a:ext cx="2358135" cy="200977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818819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81000" y="358170"/>
            <a:ext cx="6324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3.7.2 </a:t>
            </a:r>
            <a:r>
              <a:rPr lang="ko-KR" altLang="en-US" sz="2800" b="1" dirty="0" smtClean="0"/>
              <a:t>기타 부수적인 기능</a:t>
            </a:r>
            <a:endParaRPr lang="en-US" altLang="ko-KR" sz="2800" b="1" dirty="0" smtClean="0"/>
          </a:p>
          <a:p>
            <a:r>
              <a:rPr lang="en-US" altLang="ko-KR" sz="2800" b="1" dirty="0" smtClean="0"/>
              <a:t>/</a:t>
            </a:r>
            <a:r>
              <a:rPr lang="en-US" altLang="ko-KR" sz="2800" b="1" dirty="0"/>
              <a:t> Voice Narration </a:t>
            </a:r>
            <a:r>
              <a:rPr lang="en-US" altLang="ko-KR" sz="2800" b="1" dirty="0" smtClean="0"/>
              <a:t>/</a:t>
            </a:r>
            <a:endParaRPr lang="ko-KR" altLang="en-US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762000" y="5775154"/>
            <a:ext cx="7581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작업중인 동영상의 움직임을 보면서 바로 설명하는 목소리를 녹음함</a:t>
            </a:r>
            <a:endParaRPr lang="en-US" altLang="ko-KR" b="1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828799"/>
            <a:ext cx="5410200" cy="374038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54023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81000" y="358170"/>
            <a:ext cx="6324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3.7.3 </a:t>
            </a:r>
            <a:r>
              <a:rPr lang="ko-KR" altLang="en-US" sz="2800" b="1" dirty="0" smtClean="0"/>
              <a:t>기타 부수적인 기능</a:t>
            </a:r>
            <a:endParaRPr lang="en-US" altLang="ko-KR" sz="2800" b="1" dirty="0" smtClean="0"/>
          </a:p>
          <a:p>
            <a:r>
              <a:rPr lang="en-US" altLang="ko-KR" sz="2800" b="1" dirty="0" smtClean="0"/>
              <a:t>/</a:t>
            </a:r>
            <a:r>
              <a:rPr lang="en-US" altLang="ko-KR" sz="2800" b="1" dirty="0"/>
              <a:t> Record Camera </a:t>
            </a:r>
            <a:r>
              <a:rPr lang="en-US" altLang="ko-KR" sz="2800" b="1" dirty="0" smtClean="0"/>
              <a:t>/</a:t>
            </a:r>
            <a:endParaRPr lang="ko-KR" altLang="en-US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762000" y="5775154"/>
            <a:ext cx="7581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작업중인 동영상의 움직임을 보면서 바로 설명하는 목소리를 녹음함</a:t>
            </a:r>
            <a:endParaRPr lang="en-US" altLang="ko-KR" b="1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600200"/>
            <a:ext cx="6324600" cy="367418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581285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81000" y="358170"/>
            <a:ext cx="6324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3.7.3 </a:t>
            </a:r>
            <a:r>
              <a:rPr lang="ko-KR" altLang="en-US" sz="2800" b="1" dirty="0" smtClean="0"/>
              <a:t>기타 부수적인 기능</a:t>
            </a:r>
            <a:endParaRPr lang="en-US" altLang="ko-KR" sz="2800" b="1" dirty="0" smtClean="0"/>
          </a:p>
          <a:p>
            <a:r>
              <a:rPr lang="en-US" altLang="ko-KR" sz="2800" b="1" dirty="0" smtClean="0"/>
              <a:t>/</a:t>
            </a:r>
            <a:r>
              <a:rPr lang="en-US" altLang="ko-KR" sz="2800" b="1" dirty="0"/>
              <a:t> Record Camera </a:t>
            </a:r>
            <a:r>
              <a:rPr lang="en-US" altLang="ko-KR" sz="2800" b="1" dirty="0" smtClean="0"/>
              <a:t>/</a:t>
            </a:r>
            <a:endParaRPr lang="ko-KR" altLang="en-US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762000" y="5775154"/>
            <a:ext cx="7581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수업 내용을 보면서 설명하는 동영상 수업 만들기에 효과적</a:t>
            </a:r>
            <a:endParaRPr lang="en-US" altLang="ko-KR" b="1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588" y="1343653"/>
            <a:ext cx="7096125" cy="42550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175523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81000" y="358170"/>
            <a:ext cx="6324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3.7.4 </a:t>
            </a:r>
            <a:r>
              <a:rPr lang="ko-KR" altLang="en-US" sz="2800" b="1" dirty="0" smtClean="0"/>
              <a:t>기타 부수적인 기능</a:t>
            </a:r>
            <a:endParaRPr lang="en-US" altLang="ko-KR" sz="2800" b="1" dirty="0" smtClean="0"/>
          </a:p>
          <a:p>
            <a:r>
              <a:rPr lang="en-US" altLang="ko-KR" sz="2800" b="1" dirty="0" smtClean="0"/>
              <a:t>/</a:t>
            </a:r>
            <a:r>
              <a:rPr lang="en-US" altLang="ko-KR" sz="2800" b="1" dirty="0"/>
              <a:t> Captions </a:t>
            </a:r>
            <a:r>
              <a:rPr lang="en-US" altLang="ko-KR" sz="2800" b="1" dirty="0" smtClean="0"/>
              <a:t>/</a:t>
            </a:r>
            <a:endParaRPr lang="ko-KR" altLang="en-US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95300" y="5775154"/>
            <a:ext cx="7581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자막을 넣고 싶은 위치에 커서를 이동하여 자막을 넣는다</a:t>
            </a:r>
            <a:endParaRPr lang="en-US" altLang="ko-KR" b="1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" y="1451044"/>
            <a:ext cx="6819900" cy="407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8117995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81000" y="358170"/>
            <a:ext cx="6324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3.7.5 </a:t>
            </a:r>
            <a:r>
              <a:rPr lang="ko-KR" altLang="en-US" sz="2800" b="1" dirty="0" smtClean="0"/>
              <a:t>기타 부수적인 기능</a:t>
            </a:r>
            <a:endParaRPr lang="en-US" altLang="ko-KR" sz="2800" b="1" dirty="0" smtClean="0"/>
          </a:p>
          <a:p>
            <a:r>
              <a:rPr lang="en-US" altLang="ko-KR" sz="2800" b="1" dirty="0" smtClean="0"/>
              <a:t>/</a:t>
            </a:r>
            <a:r>
              <a:rPr lang="en-US" altLang="ko-KR" sz="2800" b="1" dirty="0"/>
              <a:t> Quizzing</a:t>
            </a:r>
            <a:r>
              <a:rPr lang="en-US" altLang="ko-KR" sz="2800" b="1" dirty="0" smtClean="0"/>
              <a:t> /</a:t>
            </a:r>
            <a:endParaRPr lang="ko-KR" altLang="en-US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95300" y="5389776"/>
            <a:ext cx="7581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Add Quiz </a:t>
            </a:r>
            <a:r>
              <a:rPr lang="ko-KR" altLang="en-US" b="1" dirty="0" smtClean="0"/>
              <a:t>버튼을 눌러 퀴즈 문제를 제출한다</a:t>
            </a:r>
            <a:endParaRPr lang="en-US" altLang="ko-KR" b="1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265" y="1828800"/>
            <a:ext cx="7934325" cy="298721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917684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81000" y="358170"/>
            <a:ext cx="6324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3.7.5 </a:t>
            </a:r>
            <a:r>
              <a:rPr lang="ko-KR" altLang="en-US" sz="2800" b="1" dirty="0" smtClean="0"/>
              <a:t>기타 부수적인 기능</a:t>
            </a:r>
            <a:endParaRPr lang="en-US" altLang="ko-KR" sz="2800" b="1" dirty="0" smtClean="0"/>
          </a:p>
          <a:p>
            <a:r>
              <a:rPr lang="en-US" altLang="ko-KR" sz="2800" b="1" dirty="0" smtClean="0"/>
              <a:t>/</a:t>
            </a:r>
            <a:r>
              <a:rPr lang="en-US" altLang="ko-KR" sz="2800" b="1" dirty="0"/>
              <a:t> Quizzing</a:t>
            </a:r>
            <a:r>
              <a:rPr lang="en-US" altLang="ko-KR" sz="2800" b="1" dirty="0" smtClean="0"/>
              <a:t> /</a:t>
            </a:r>
            <a:endParaRPr lang="ko-KR" altLang="en-US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353050" y="2209800"/>
            <a:ext cx="298523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문제 형태는</a:t>
            </a:r>
            <a:endParaRPr lang="en-US" altLang="ko-KR" b="1" dirty="0" smtClean="0"/>
          </a:p>
          <a:p>
            <a:r>
              <a:rPr lang="ko-KR" altLang="en-US" b="1" dirty="0" smtClean="0"/>
              <a:t>선다형</a:t>
            </a:r>
            <a:endParaRPr lang="en-US" altLang="ko-KR" b="1" dirty="0" smtClean="0"/>
          </a:p>
          <a:p>
            <a:r>
              <a:rPr lang="ko-KR" altLang="en-US" b="1" dirty="0" smtClean="0"/>
              <a:t>괄호 채우기</a:t>
            </a:r>
            <a:endParaRPr lang="en-US" altLang="ko-KR" b="1" dirty="0" smtClean="0"/>
          </a:p>
          <a:p>
            <a:r>
              <a:rPr lang="ko-KR" altLang="en-US" b="1" dirty="0" smtClean="0"/>
              <a:t>단답형</a:t>
            </a:r>
            <a:endParaRPr lang="en-US" altLang="ko-KR" b="1" dirty="0" smtClean="0"/>
          </a:p>
          <a:p>
            <a:r>
              <a:rPr lang="ko-KR" altLang="en-US" b="1" dirty="0" smtClean="0"/>
              <a:t>참</a:t>
            </a:r>
            <a:r>
              <a:rPr lang="en-US" altLang="ko-KR" b="1" dirty="0" smtClean="0"/>
              <a:t>/</a:t>
            </a:r>
            <a:r>
              <a:rPr lang="ko-KR" altLang="en-US" b="1" dirty="0" smtClean="0"/>
              <a:t>거짓 형태가 있다</a:t>
            </a:r>
            <a:endParaRPr lang="en-US" altLang="ko-KR" b="1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524000"/>
            <a:ext cx="4600575" cy="48672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84" t="41739" r="60882" b="47777"/>
          <a:stretch/>
        </p:blipFill>
        <p:spPr bwMode="auto">
          <a:xfrm>
            <a:off x="5181600" y="4157431"/>
            <a:ext cx="3156680" cy="2233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44201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81000" y="358170"/>
            <a:ext cx="6324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3.7.5 </a:t>
            </a:r>
            <a:r>
              <a:rPr lang="ko-KR" altLang="en-US" sz="2800" b="1" dirty="0" smtClean="0"/>
              <a:t>기타 부수적인 기능</a:t>
            </a:r>
            <a:endParaRPr lang="en-US" altLang="ko-KR" sz="2800" b="1" dirty="0" smtClean="0"/>
          </a:p>
          <a:p>
            <a:r>
              <a:rPr lang="en-US" altLang="ko-KR" sz="2800" b="1" dirty="0" smtClean="0"/>
              <a:t>/</a:t>
            </a:r>
            <a:r>
              <a:rPr lang="en-US" altLang="ko-KR" sz="2800" b="1" dirty="0"/>
              <a:t> Quizzing</a:t>
            </a:r>
            <a:r>
              <a:rPr lang="en-US" altLang="ko-KR" sz="2800" b="1" dirty="0" smtClean="0"/>
              <a:t> /</a:t>
            </a:r>
            <a:endParaRPr lang="ko-KR" altLang="en-US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809565" y="5506998"/>
            <a:ext cx="29852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정답을 맞춘 경우</a:t>
            </a:r>
            <a:endParaRPr lang="en-US" altLang="ko-KR" b="1" dirty="0" smtClean="0"/>
          </a:p>
          <a:p>
            <a:r>
              <a:rPr lang="ko-KR" altLang="en-US" b="1" dirty="0" smtClean="0"/>
              <a:t>다음 장면으로 넘어갈 수 있다</a:t>
            </a:r>
            <a:endParaRPr lang="en-US" altLang="ko-KR" b="1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57" t="57691" r="32941" b="7451"/>
          <a:stretch/>
        </p:blipFill>
        <p:spPr bwMode="auto">
          <a:xfrm>
            <a:off x="295834" y="1688469"/>
            <a:ext cx="3369416" cy="1892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2269" y="1688468"/>
            <a:ext cx="2796591" cy="1892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834" y="4017414"/>
            <a:ext cx="4203586" cy="241291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951895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81000" y="35817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3.8 </a:t>
            </a:r>
            <a:r>
              <a:rPr lang="ko-KR" altLang="en-US" sz="2800" b="1" dirty="0" smtClean="0"/>
              <a:t>영상 편집 관련 기능</a:t>
            </a:r>
            <a:endParaRPr lang="en-US" altLang="ko-KR" sz="2800" b="1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609600" y="4185523"/>
            <a:ext cx="75819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Add to Timeline </a:t>
            </a:r>
            <a:r>
              <a:rPr lang="en-US" altLang="ko-KR" b="1" dirty="0" err="1" smtClean="0"/>
              <a:t>Playhead</a:t>
            </a:r>
            <a:r>
              <a:rPr lang="en-US" altLang="ko-KR" b="1" dirty="0" smtClean="0"/>
              <a:t> : </a:t>
            </a:r>
            <a:r>
              <a:rPr lang="ko-KR" altLang="en-US" b="1" dirty="0" smtClean="0"/>
              <a:t>편집할 수 있는 위치로 삽입</a:t>
            </a:r>
            <a:endParaRPr lang="en-US" altLang="ko-KR" b="1" dirty="0" smtClean="0"/>
          </a:p>
          <a:p>
            <a:r>
              <a:rPr lang="en-US" altLang="ko-KR" b="1" dirty="0" smtClean="0"/>
              <a:t>Preview : </a:t>
            </a:r>
            <a:r>
              <a:rPr lang="ko-KR" altLang="en-US" b="1" dirty="0" smtClean="0"/>
              <a:t>미리보기 기능</a:t>
            </a:r>
            <a:endParaRPr lang="en-US" altLang="ko-KR" b="1" dirty="0" smtClean="0"/>
          </a:p>
          <a:p>
            <a:r>
              <a:rPr lang="en-US" altLang="ko-KR" b="1" dirty="0" smtClean="0"/>
              <a:t>Remove from Clip Bin :  </a:t>
            </a:r>
            <a:r>
              <a:rPr lang="ko-KR" altLang="en-US" b="1" dirty="0" smtClean="0"/>
              <a:t>편집 대기 장소에서 삭제하기</a:t>
            </a:r>
            <a:endParaRPr lang="en-US" altLang="ko-KR" b="1" dirty="0" smtClean="0"/>
          </a:p>
          <a:p>
            <a:r>
              <a:rPr lang="en-US" altLang="ko-KR" b="1" dirty="0" smtClean="0"/>
              <a:t>Add to Library : </a:t>
            </a:r>
            <a:r>
              <a:rPr lang="ko-KR" altLang="en-US" b="1" dirty="0" smtClean="0"/>
              <a:t>캄타시아 자체 보조자료 장소로 등록하기</a:t>
            </a:r>
            <a:endParaRPr lang="en-US" altLang="ko-KR" b="1" dirty="0"/>
          </a:p>
          <a:p>
            <a:r>
              <a:rPr lang="en-US" altLang="ko-KR" b="1" dirty="0" smtClean="0"/>
              <a:t>Update media : </a:t>
            </a:r>
            <a:r>
              <a:rPr lang="ko-KR" altLang="en-US" b="1" dirty="0" smtClean="0"/>
              <a:t>원본이 수정된 상태이면 최신 상태로 변경</a:t>
            </a:r>
            <a:endParaRPr lang="en-US" altLang="ko-KR" b="1" dirty="0" smtClean="0"/>
          </a:p>
          <a:p>
            <a:r>
              <a:rPr lang="en-US" altLang="ko-KR" b="1" dirty="0" smtClean="0"/>
              <a:t>Properties : </a:t>
            </a:r>
            <a:r>
              <a:rPr lang="ko-KR" altLang="en-US" b="1" dirty="0" smtClean="0"/>
              <a:t>설정</a:t>
            </a:r>
            <a:endParaRPr lang="en-US" altLang="ko-KR" b="1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10" t="40687" r="47255" b="36035"/>
          <a:stretch/>
        </p:blipFill>
        <p:spPr bwMode="auto">
          <a:xfrm>
            <a:off x="609600" y="1564341"/>
            <a:ext cx="5163672" cy="2394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802135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81000" y="35817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3.8.1 </a:t>
            </a:r>
            <a:r>
              <a:rPr lang="ko-KR" altLang="en-US" sz="2800" b="1" dirty="0" smtClean="0"/>
              <a:t>편집 영상 작업 구간 확대 축소</a:t>
            </a:r>
            <a:endParaRPr lang="en-US" altLang="ko-KR" sz="2800" b="1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1600200" y="4185523"/>
            <a:ext cx="70866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돋보기 기능 </a:t>
            </a:r>
            <a:r>
              <a:rPr lang="en-US" altLang="ko-KR" sz="2000" b="1" dirty="0" smtClean="0"/>
              <a:t>: </a:t>
            </a:r>
            <a:r>
              <a:rPr lang="ko-KR" altLang="en-US" sz="2000" b="1" dirty="0" smtClean="0"/>
              <a:t> 편집할 구간을 확대하거나 축소한다</a:t>
            </a:r>
            <a:endParaRPr lang="en-US" altLang="ko-KR" sz="2000" b="1" dirty="0" smtClean="0"/>
          </a:p>
          <a:p>
            <a:endParaRPr lang="en-US" altLang="ko-KR" sz="2000" b="1" dirty="0" smtClean="0"/>
          </a:p>
          <a:p>
            <a:r>
              <a:rPr lang="ko-KR" altLang="en-US" sz="2000" b="1" dirty="0" smtClean="0"/>
              <a:t>되돌리기 기능 </a:t>
            </a:r>
            <a:r>
              <a:rPr lang="en-US" altLang="ko-KR" sz="2000" b="1" dirty="0" smtClean="0"/>
              <a:t>: </a:t>
            </a:r>
            <a:r>
              <a:rPr lang="ko-KR" altLang="en-US" sz="2000" b="1" dirty="0" smtClean="0"/>
              <a:t>작업한 내용을 이전 상태로 되돌리는 기능</a:t>
            </a:r>
            <a:endParaRPr lang="en-US" altLang="ko-KR" sz="2000" b="1" dirty="0" smtClean="0"/>
          </a:p>
          <a:p>
            <a:endParaRPr lang="en-US" altLang="ko-KR" sz="2000" b="1" dirty="0" smtClean="0"/>
          </a:p>
          <a:p>
            <a:r>
              <a:rPr lang="ko-KR" altLang="en-US" sz="2000" b="1" dirty="0" smtClean="0"/>
              <a:t>자르기 기능 </a:t>
            </a:r>
            <a:r>
              <a:rPr lang="en-US" altLang="ko-KR" sz="2000" b="1" dirty="0" smtClean="0"/>
              <a:t>: </a:t>
            </a:r>
            <a:r>
              <a:rPr lang="ko-KR" altLang="en-US" sz="2000" b="1" dirty="0" smtClean="0"/>
              <a:t>선택하 구간을 잘라내는 기능</a:t>
            </a:r>
            <a:endParaRPr lang="en-US" altLang="ko-KR" sz="2000" b="1" dirty="0" smtClean="0"/>
          </a:p>
          <a:p>
            <a:endParaRPr lang="en-US" altLang="ko-KR" sz="2000" b="1" dirty="0" smtClean="0"/>
          </a:p>
          <a:p>
            <a:r>
              <a:rPr lang="ko-KR" altLang="en-US" sz="2000" b="1" dirty="0" smtClean="0"/>
              <a:t>나누기 기능 </a:t>
            </a:r>
            <a:r>
              <a:rPr lang="en-US" altLang="ko-KR" sz="2000" b="1" dirty="0" smtClean="0"/>
              <a:t>: </a:t>
            </a:r>
            <a:r>
              <a:rPr lang="ko-KR" altLang="en-US" sz="2000" b="1" dirty="0" smtClean="0"/>
              <a:t>작업 구간을 둘로 나누는 기능</a:t>
            </a:r>
            <a:endParaRPr lang="en-US" altLang="ko-KR" sz="2000" b="1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447800"/>
            <a:ext cx="6534150" cy="245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31" t="4270" r="64082" b="85034"/>
          <a:stretch/>
        </p:blipFill>
        <p:spPr bwMode="auto">
          <a:xfrm>
            <a:off x="609600" y="4140699"/>
            <a:ext cx="824753" cy="627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918" t="4966" r="58795" b="84338"/>
          <a:stretch/>
        </p:blipFill>
        <p:spPr bwMode="auto">
          <a:xfrm>
            <a:off x="609600" y="4768228"/>
            <a:ext cx="824753" cy="627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92" t="3619" r="48221" b="85685"/>
          <a:stretch/>
        </p:blipFill>
        <p:spPr bwMode="auto">
          <a:xfrm>
            <a:off x="609600" y="5289836"/>
            <a:ext cx="824753" cy="627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397" t="4261" r="43316" b="85043"/>
          <a:stretch/>
        </p:blipFill>
        <p:spPr bwMode="auto">
          <a:xfrm>
            <a:off x="609600" y="5889475"/>
            <a:ext cx="824753" cy="627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2012745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81000" y="35817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3.8.2 </a:t>
            </a:r>
            <a:r>
              <a:rPr lang="ko-KR" altLang="en-US" sz="2800" b="1" dirty="0" smtClean="0"/>
              <a:t>편집 명령</a:t>
            </a:r>
            <a:endParaRPr lang="en-US" altLang="ko-KR" sz="2800" b="1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4267200" y="1187035"/>
            <a:ext cx="35433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/>
              <a:t>Undo( </a:t>
            </a:r>
            <a:r>
              <a:rPr lang="en-US" altLang="ko-KR" sz="2000" b="1" dirty="0" err="1" smtClean="0"/>
              <a:t>Ctrl+Z</a:t>
            </a:r>
            <a:r>
              <a:rPr lang="en-US" altLang="ko-KR" sz="2000" b="1" dirty="0" smtClean="0"/>
              <a:t>) </a:t>
            </a:r>
            <a:r>
              <a:rPr lang="ko-KR" altLang="en-US" sz="2000" b="1" dirty="0" smtClean="0"/>
              <a:t>되돌리기</a:t>
            </a:r>
            <a:endParaRPr lang="en-US" altLang="ko-KR" sz="2000" b="1" dirty="0" smtClean="0"/>
          </a:p>
          <a:p>
            <a:endParaRPr lang="en-US" altLang="ko-KR" sz="2000" b="1" dirty="0" smtClean="0"/>
          </a:p>
          <a:p>
            <a:r>
              <a:rPr lang="en-US" altLang="ko-KR" sz="2000" b="1" dirty="0" smtClean="0"/>
              <a:t>Cut(</a:t>
            </a:r>
            <a:r>
              <a:rPr lang="en-US" altLang="ko-KR" sz="2000" b="1" dirty="0" err="1" smtClean="0"/>
              <a:t>Ctrl+X</a:t>
            </a:r>
            <a:r>
              <a:rPr lang="en-US" altLang="ko-KR" sz="2000" b="1" dirty="0" smtClean="0"/>
              <a:t>) </a:t>
            </a:r>
            <a:r>
              <a:rPr lang="ko-KR" altLang="en-US" sz="2000" b="1" dirty="0" smtClean="0"/>
              <a:t>잘라내기</a:t>
            </a:r>
            <a:endParaRPr lang="en-US" altLang="ko-KR" sz="2000" b="1" dirty="0" smtClean="0"/>
          </a:p>
          <a:p>
            <a:endParaRPr lang="en-US" altLang="ko-KR" sz="2000" b="1" dirty="0" smtClean="0"/>
          </a:p>
          <a:p>
            <a:r>
              <a:rPr lang="en-US" altLang="ko-KR" sz="2000" b="1" dirty="0" smtClean="0"/>
              <a:t>Copy(</a:t>
            </a:r>
            <a:r>
              <a:rPr lang="en-US" altLang="ko-KR" sz="2000" b="1" dirty="0" err="1" smtClean="0"/>
              <a:t>Ctrl+C</a:t>
            </a:r>
            <a:r>
              <a:rPr lang="en-US" altLang="ko-KR" sz="2000" b="1" dirty="0" smtClean="0"/>
              <a:t>) </a:t>
            </a:r>
            <a:r>
              <a:rPr lang="ko-KR" altLang="en-US" sz="2000" b="1" dirty="0" smtClean="0"/>
              <a:t>복사하기</a:t>
            </a:r>
            <a:endParaRPr lang="en-US" altLang="ko-KR" sz="2000" b="1" dirty="0" smtClean="0"/>
          </a:p>
          <a:p>
            <a:endParaRPr lang="en-US" altLang="ko-KR" sz="2000" b="1" dirty="0" smtClean="0"/>
          </a:p>
          <a:p>
            <a:r>
              <a:rPr lang="en-US" altLang="ko-KR" sz="2000" b="1" dirty="0" smtClean="0"/>
              <a:t>Paste(</a:t>
            </a:r>
            <a:r>
              <a:rPr lang="en-US" altLang="ko-KR" sz="2000" b="1" dirty="0" err="1" smtClean="0"/>
              <a:t>Ctrl+V</a:t>
            </a:r>
            <a:r>
              <a:rPr lang="en-US" altLang="ko-KR" sz="2000" b="1" dirty="0" smtClean="0"/>
              <a:t>) </a:t>
            </a:r>
            <a:r>
              <a:rPr lang="ko-KR" altLang="en-US" sz="2000" b="1" dirty="0" smtClean="0"/>
              <a:t>붙여넣기</a:t>
            </a:r>
            <a:endParaRPr lang="en-US" altLang="ko-KR" sz="2000" b="1" dirty="0" smtClean="0"/>
          </a:p>
          <a:p>
            <a:endParaRPr lang="en-US" altLang="ko-KR" sz="2000" b="1" dirty="0" smtClean="0"/>
          </a:p>
          <a:p>
            <a:r>
              <a:rPr lang="en-US" altLang="ko-KR" sz="2000" b="1" dirty="0" smtClean="0"/>
              <a:t>Split(S) </a:t>
            </a:r>
            <a:r>
              <a:rPr lang="ko-KR" altLang="en-US" sz="2000" b="1" dirty="0" smtClean="0"/>
              <a:t>분할</a:t>
            </a:r>
            <a:r>
              <a:rPr lang="en-US" altLang="ko-KR" sz="2000" b="1" dirty="0" smtClean="0"/>
              <a:t>(</a:t>
            </a:r>
            <a:r>
              <a:rPr lang="ko-KR" altLang="en-US" sz="2000" b="1" dirty="0" smtClean="0"/>
              <a:t>나누기</a:t>
            </a:r>
            <a:r>
              <a:rPr lang="en-US" altLang="ko-KR" sz="2000" b="1" dirty="0" smtClean="0"/>
              <a:t>)</a:t>
            </a: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12" t="12374" r="56961" b="39521"/>
          <a:stretch/>
        </p:blipFill>
        <p:spPr bwMode="auto">
          <a:xfrm>
            <a:off x="609600" y="1004706"/>
            <a:ext cx="3406588" cy="4948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936967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81000" y="35817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3.8.3 </a:t>
            </a:r>
            <a:r>
              <a:rPr lang="ko-KR" altLang="en-US" sz="2800" b="1" dirty="0" smtClean="0"/>
              <a:t>화면 녹화 기능</a:t>
            </a:r>
            <a:endParaRPr lang="en-US" altLang="ko-KR" sz="2800" b="1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609598" y="3352800"/>
            <a:ext cx="7840301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b="1" dirty="0" smtClean="0"/>
              <a:t>Full screen </a:t>
            </a:r>
            <a:r>
              <a:rPr lang="ko-KR" altLang="en-US" sz="2000" b="1" dirty="0" smtClean="0"/>
              <a:t>전체 화면 녹화</a:t>
            </a:r>
            <a:endParaRPr lang="en-US" altLang="ko-KR" sz="2000" b="1" dirty="0" smtClean="0"/>
          </a:p>
          <a:p>
            <a:pPr>
              <a:lnSpc>
                <a:spcPct val="150000"/>
              </a:lnSpc>
            </a:pPr>
            <a:r>
              <a:rPr lang="en-US" altLang="ko-KR" sz="2000" b="1" dirty="0" smtClean="0"/>
              <a:t>Custom </a:t>
            </a:r>
            <a:r>
              <a:rPr lang="ko-KR" altLang="en-US" sz="2000" b="1" dirty="0" smtClean="0"/>
              <a:t>사용자가 원하는 구역만 녹화</a:t>
            </a:r>
            <a:endParaRPr lang="en-US" altLang="ko-KR" sz="2000" b="1" dirty="0" smtClean="0"/>
          </a:p>
          <a:p>
            <a:pPr>
              <a:lnSpc>
                <a:spcPct val="150000"/>
              </a:lnSpc>
            </a:pPr>
            <a:r>
              <a:rPr lang="en-US" altLang="ko-KR" sz="2000" b="1" dirty="0" err="1" smtClean="0"/>
              <a:t>WebCam</a:t>
            </a:r>
            <a:r>
              <a:rPr lang="en-US" altLang="ko-KR" sz="2000" b="1" dirty="0" smtClean="0"/>
              <a:t> On/Off </a:t>
            </a:r>
            <a:r>
              <a:rPr lang="ko-KR" altLang="en-US" sz="2000" b="1" dirty="0" smtClean="0"/>
              <a:t>웹카메라 작동 여부</a:t>
            </a:r>
            <a:endParaRPr lang="en-US" altLang="ko-KR" sz="2000" b="1" dirty="0" smtClean="0"/>
          </a:p>
          <a:p>
            <a:pPr>
              <a:lnSpc>
                <a:spcPct val="150000"/>
              </a:lnSpc>
            </a:pPr>
            <a:r>
              <a:rPr lang="en-US" altLang="ko-KR" sz="2000" b="1" dirty="0" smtClean="0"/>
              <a:t>Audio On/Off </a:t>
            </a:r>
            <a:r>
              <a:rPr lang="ko-KR" altLang="en-US" sz="2000" b="1" dirty="0" smtClean="0"/>
              <a:t>오디오 녹화 여부</a:t>
            </a:r>
            <a:endParaRPr lang="en-US" altLang="ko-KR" sz="2000" b="1" dirty="0" smtClean="0"/>
          </a:p>
          <a:p>
            <a:pPr>
              <a:lnSpc>
                <a:spcPct val="150000"/>
              </a:lnSpc>
            </a:pPr>
            <a:r>
              <a:rPr lang="en-US" altLang="ko-KR" sz="2000" b="1" dirty="0" smtClean="0"/>
              <a:t>Rec </a:t>
            </a:r>
            <a:r>
              <a:rPr lang="ko-KR" altLang="en-US" sz="2000" b="1" dirty="0" smtClean="0"/>
              <a:t>녹화 시작</a:t>
            </a:r>
            <a:endParaRPr lang="en-US" altLang="ko-KR" sz="2000" b="1" dirty="0" smtClean="0"/>
          </a:p>
          <a:p>
            <a:pPr>
              <a:lnSpc>
                <a:spcPct val="150000"/>
              </a:lnSpc>
            </a:pPr>
            <a:r>
              <a:rPr lang="en-US" altLang="ko-KR" sz="2000" b="1" dirty="0" smtClean="0"/>
              <a:t>ESC </a:t>
            </a:r>
            <a:r>
              <a:rPr lang="ko-KR" altLang="en-US" sz="2000" b="1" dirty="0" smtClean="0"/>
              <a:t>혹 </a:t>
            </a:r>
            <a:r>
              <a:rPr lang="en-US" altLang="ko-KR" sz="2000" b="1" dirty="0" smtClean="0"/>
              <a:t>F10 </a:t>
            </a:r>
            <a:r>
              <a:rPr lang="ko-KR" altLang="en-US" sz="2000" b="1" dirty="0" smtClean="0"/>
              <a:t>녹화 종료</a:t>
            </a:r>
            <a:endParaRPr lang="en-US" altLang="ko-KR" sz="2000" b="1" dirty="0" smtClean="0"/>
          </a:p>
          <a:p>
            <a:pPr>
              <a:lnSpc>
                <a:spcPct val="150000"/>
              </a:lnSpc>
            </a:pPr>
            <a:r>
              <a:rPr lang="en-US" altLang="ko-KR" sz="2000" b="1" dirty="0" smtClean="0"/>
              <a:t>PPT </a:t>
            </a:r>
            <a:r>
              <a:rPr lang="ko-KR" altLang="en-US" sz="2000" b="1" dirty="0" smtClean="0"/>
              <a:t>화면이든 </a:t>
            </a:r>
            <a:r>
              <a:rPr lang="en-US" altLang="ko-KR" sz="2000" b="1" dirty="0" err="1" smtClean="0"/>
              <a:t>youtube</a:t>
            </a:r>
            <a:r>
              <a:rPr lang="en-US" altLang="ko-KR" sz="2000" b="1" dirty="0" smtClean="0"/>
              <a:t> </a:t>
            </a:r>
            <a:r>
              <a:rPr lang="ko-KR" altLang="en-US" sz="2000" b="1" dirty="0" smtClean="0"/>
              <a:t>화면이든 모든 녹화됨</a:t>
            </a:r>
            <a:endParaRPr lang="en-US" altLang="ko-KR" sz="2000" b="1" dirty="0" smtClean="0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599" y="1066800"/>
            <a:ext cx="7840301" cy="20215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368402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81000" y="35817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3.9 </a:t>
            </a:r>
            <a:r>
              <a:rPr lang="ko-KR" altLang="en-US" sz="2800" b="1" dirty="0" smtClean="0"/>
              <a:t>영상 출판 기능</a:t>
            </a:r>
            <a:endParaRPr lang="en-US" altLang="ko-KR" sz="2800" b="1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4400550" y="1116837"/>
            <a:ext cx="75819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Publish and Share</a:t>
            </a:r>
          </a:p>
          <a:p>
            <a:endParaRPr lang="en-US" altLang="ko-KR" b="1" dirty="0"/>
          </a:p>
          <a:p>
            <a:r>
              <a:rPr lang="ko-KR" altLang="en-US" b="1" dirty="0" smtClean="0"/>
              <a:t>캄타시아로 작업한 것을 </a:t>
            </a:r>
            <a:endParaRPr lang="en-US" altLang="ko-KR" b="1" dirty="0" smtClean="0"/>
          </a:p>
          <a:p>
            <a:r>
              <a:rPr lang="ko-KR" altLang="en-US" b="1" dirty="0" smtClean="0"/>
              <a:t>일반적인 동영상 형태로 변환시켜 준다</a:t>
            </a:r>
            <a:r>
              <a:rPr lang="en-US" altLang="ko-KR" b="1" dirty="0" smtClean="0"/>
              <a:t>.</a:t>
            </a:r>
          </a:p>
          <a:p>
            <a:r>
              <a:rPr lang="ko-KR" altLang="en-US" b="1" dirty="0" smtClean="0"/>
              <a:t>선택 창에 나타나는 종류들 중에서</a:t>
            </a:r>
            <a:endParaRPr lang="en-US" altLang="ko-KR" b="1" dirty="0" smtClean="0"/>
          </a:p>
          <a:p>
            <a:r>
              <a:rPr lang="ko-KR" altLang="en-US" b="1" dirty="0" smtClean="0"/>
              <a:t>원하는 형식을 선택해 변환시킨다</a:t>
            </a:r>
            <a:r>
              <a:rPr lang="en-US" altLang="ko-KR" b="1" dirty="0" smtClean="0"/>
              <a:t>.</a:t>
            </a:r>
          </a:p>
          <a:p>
            <a:endParaRPr lang="en-US" altLang="ko-KR" b="1" dirty="0"/>
          </a:p>
          <a:p>
            <a:r>
              <a:rPr lang="ko-KR" altLang="en-US" b="1" dirty="0" smtClean="0"/>
              <a:t>일반적으로 </a:t>
            </a:r>
            <a:endParaRPr lang="en-US" altLang="ko-KR" b="1" dirty="0" smtClean="0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69" t="15076" r="33021" b="26885"/>
          <a:stretch/>
        </p:blipFill>
        <p:spPr bwMode="auto">
          <a:xfrm>
            <a:off x="266700" y="1116837"/>
            <a:ext cx="3927518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691" y="3703798"/>
            <a:ext cx="4562256" cy="221363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404164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81000" y="35817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3.9 </a:t>
            </a:r>
            <a:r>
              <a:rPr lang="ko-KR" altLang="en-US" sz="2800" b="1" dirty="0" smtClean="0"/>
              <a:t>영상 출판 기능</a:t>
            </a:r>
            <a:endParaRPr lang="en-US" altLang="ko-KR" sz="2800" b="1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372035" y="4419600"/>
            <a:ext cx="75819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Production name : </a:t>
            </a:r>
            <a:r>
              <a:rPr lang="ko-KR" altLang="en-US" b="1" dirty="0" smtClean="0"/>
              <a:t>변환될 파일 이름을 적어준다</a:t>
            </a:r>
            <a:r>
              <a:rPr lang="en-US" altLang="ko-KR" b="1" dirty="0" smtClean="0"/>
              <a:t>.</a:t>
            </a:r>
          </a:p>
          <a:p>
            <a:r>
              <a:rPr lang="en-US" altLang="ko-KR" b="1" dirty="0" smtClean="0"/>
              <a:t>Folder : </a:t>
            </a:r>
            <a:r>
              <a:rPr lang="ko-KR" altLang="en-US" b="1" dirty="0" smtClean="0"/>
              <a:t>변환후 저장할 폴더를 선택한다</a:t>
            </a:r>
            <a:endParaRPr lang="en-US" altLang="ko-KR" b="1" dirty="0" smtClean="0"/>
          </a:p>
          <a:p>
            <a:r>
              <a:rPr lang="en-US" altLang="ko-KR" b="1" dirty="0" smtClean="0"/>
              <a:t>Organize produced files into sub-folders</a:t>
            </a:r>
            <a:r>
              <a:rPr lang="ko-KR" altLang="en-US" b="1" dirty="0" smtClean="0"/>
              <a:t>는 해제</a:t>
            </a:r>
            <a:endParaRPr lang="en-US" altLang="ko-KR" b="1" dirty="0" smtClean="0"/>
          </a:p>
          <a:p>
            <a:pPr marL="285750" indent="-285750">
              <a:buFontTx/>
              <a:buChar char="-"/>
            </a:pPr>
            <a:r>
              <a:rPr lang="ko-KR" altLang="en-US" b="1" dirty="0" smtClean="0"/>
              <a:t>활성화를 하면 같은 제목의 폴더가 생기고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그 폴더 밑에 변환된 파일이 생성되므로 번거러울 수 있다</a:t>
            </a:r>
            <a:r>
              <a:rPr lang="en-US" altLang="ko-KR" b="1" dirty="0" smtClean="0"/>
              <a:t>.</a:t>
            </a:r>
          </a:p>
          <a:p>
            <a:r>
              <a:rPr lang="en-US" altLang="ko-KR" b="1" dirty="0" smtClean="0"/>
              <a:t>Post production options</a:t>
            </a:r>
          </a:p>
          <a:p>
            <a:r>
              <a:rPr lang="en-US" altLang="ko-KR" b="1" dirty="0" smtClean="0"/>
              <a:t>Play video after production </a:t>
            </a:r>
            <a:r>
              <a:rPr lang="ko-KR" altLang="en-US" b="1" dirty="0" smtClean="0"/>
              <a:t>만 활성화한다</a:t>
            </a:r>
            <a:r>
              <a:rPr lang="en-US" altLang="ko-KR" b="1" dirty="0" smtClean="0"/>
              <a:t>.</a:t>
            </a:r>
          </a:p>
          <a:p>
            <a:r>
              <a:rPr lang="en-US" altLang="ko-KR" b="1" dirty="0" smtClean="0"/>
              <a:t>- </a:t>
            </a:r>
            <a:r>
              <a:rPr lang="ko-KR" altLang="en-US" b="1" dirty="0" smtClean="0"/>
              <a:t>변환후 변환된 내용을 보여준다</a:t>
            </a:r>
            <a:r>
              <a:rPr lang="en-US" altLang="ko-KR" b="1" dirty="0" smtClean="0"/>
              <a:t>.</a:t>
            </a:r>
          </a:p>
        </p:txBody>
      </p:sp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376" y="1242731"/>
            <a:ext cx="7817224" cy="302446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191562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152400"/>
            <a:ext cx="7772400" cy="1222375"/>
          </a:xfrm>
        </p:spPr>
        <p:txBody>
          <a:bodyPr>
            <a:normAutofit/>
          </a:bodyPr>
          <a:lstStyle/>
          <a:p>
            <a:pPr fontAlgn="base"/>
            <a:r>
              <a:rPr lang="en-US" altLang="ko-KR" b="1" dirty="0" smtClean="0"/>
              <a:t>II Moodle </a:t>
            </a:r>
            <a:r>
              <a:rPr lang="en-US" altLang="ko-KR" b="1" dirty="0"/>
              <a:t>based LMS </a:t>
            </a:r>
            <a:endParaRPr lang="ko-KR" alt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914400" y="1931881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1. LMS</a:t>
            </a:r>
            <a:endParaRPr lang="ko-KR" altLang="en-US" sz="2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914400" y="2702575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2. LMS</a:t>
            </a:r>
            <a:r>
              <a:rPr lang="ko-KR" altLang="en-US" sz="2800" b="1" dirty="0" smtClean="0"/>
              <a:t>와 </a:t>
            </a:r>
            <a:r>
              <a:rPr lang="en-US" altLang="ko-KR" sz="2800" b="1" dirty="0" smtClean="0"/>
              <a:t>Moodle</a:t>
            </a:r>
            <a:endParaRPr lang="ko-KR" altLang="en-US" sz="2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914400" y="3473269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3. Moodle </a:t>
            </a:r>
            <a:r>
              <a:rPr lang="ko-KR" altLang="en-US" sz="2800" b="1" dirty="0" smtClean="0"/>
              <a:t>접속 프로그램</a:t>
            </a:r>
            <a:endParaRPr lang="ko-KR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914400" y="4243963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4. </a:t>
            </a:r>
            <a:r>
              <a:rPr lang="ko-KR" altLang="en-US" sz="2800" b="1" dirty="0" smtClean="0"/>
              <a:t>교사협회용 </a:t>
            </a:r>
            <a:r>
              <a:rPr lang="en-US" altLang="ko-KR" sz="2800" b="1" dirty="0" smtClean="0"/>
              <a:t>Moodle </a:t>
            </a:r>
            <a:r>
              <a:rPr lang="ko-KR" altLang="en-US" sz="2800" b="1" dirty="0" smtClean="0"/>
              <a:t>기반 </a:t>
            </a:r>
            <a:r>
              <a:rPr lang="en-US" altLang="ko-KR" sz="2800" b="1" dirty="0" smtClean="0"/>
              <a:t>LMS</a:t>
            </a:r>
            <a:endParaRPr lang="ko-KR" altLang="en-US" sz="28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914400" y="5014659"/>
            <a:ext cx="7086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5. Course </a:t>
            </a:r>
            <a:r>
              <a:rPr lang="ko-KR" altLang="en-US" sz="2800" b="1" dirty="0"/>
              <a:t>생성과 </a:t>
            </a:r>
            <a:r>
              <a:rPr lang="en-US" altLang="ko-KR" sz="2800" b="1" dirty="0"/>
              <a:t>Topics </a:t>
            </a:r>
            <a:r>
              <a:rPr lang="ko-KR" altLang="en-US" sz="2800" b="1" dirty="0"/>
              <a:t>추가</a:t>
            </a:r>
          </a:p>
        </p:txBody>
      </p:sp>
    </p:spTree>
    <p:extLst>
      <p:ext uri="{BB962C8B-B14F-4D97-AF65-F5344CB8AC3E}">
        <p14:creationId xmlns:p14="http://schemas.microsoft.com/office/powerpoint/2010/main" val="1534517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152400"/>
            <a:ext cx="7772400" cy="1222375"/>
          </a:xfrm>
        </p:spPr>
        <p:txBody>
          <a:bodyPr>
            <a:normAutofit/>
          </a:bodyPr>
          <a:lstStyle/>
          <a:p>
            <a:pPr fontAlgn="base"/>
            <a:r>
              <a:rPr lang="en-US" altLang="ko-KR" b="1" dirty="0"/>
              <a:t>Moodle based LMS </a:t>
            </a:r>
            <a:endParaRPr lang="ko-KR" altLang="en-US" b="1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79" r="22317"/>
          <a:stretch/>
        </p:blipFill>
        <p:spPr bwMode="auto">
          <a:xfrm>
            <a:off x="4876800" y="1686088"/>
            <a:ext cx="2971800" cy="2895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61996">
            <a:off x="587482" y="2875068"/>
            <a:ext cx="4725568" cy="12026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352800" y="5867400"/>
            <a:ext cx="502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dirty="0" smtClean="0"/>
              <a:t>몽골 한국어교사협회 권오석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1297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152400"/>
            <a:ext cx="7772400" cy="1222375"/>
          </a:xfrm>
        </p:spPr>
        <p:txBody>
          <a:bodyPr>
            <a:normAutofit/>
          </a:bodyPr>
          <a:lstStyle/>
          <a:p>
            <a:pPr fontAlgn="base"/>
            <a:r>
              <a:rPr lang="en-US" altLang="ko-KR" b="1" dirty="0" smtClean="0"/>
              <a:t>1. LMS</a:t>
            </a:r>
            <a:endParaRPr lang="ko-KR" alt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668" y="1295400"/>
            <a:ext cx="7772400" cy="4267200"/>
          </a:xfrm>
        </p:spPr>
        <p:txBody>
          <a:bodyPr>
            <a:normAutofit fontScale="32500" lnSpcReduction="20000"/>
          </a:bodyPr>
          <a:lstStyle/>
          <a:p>
            <a:endParaRPr lang="en-US" altLang="ko-KR" sz="6000" dirty="0" smtClean="0"/>
          </a:p>
          <a:p>
            <a:r>
              <a:rPr lang="en-US" altLang="ko-KR" sz="6000" dirty="0" smtClean="0"/>
              <a:t>                                  </a:t>
            </a:r>
            <a:r>
              <a:rPr lang="en-US" altLang="ko-KR" sz="6000" b="1" dirty="0" smtClean="0"/>
              <a:t>LMS(Learning Management</a:t>
            </a:r>
          </a:p>
          <a:p>
            <a:r>
              <a:rPr lang="en-US" altLang="ko-KR" sz="6000" b="1" dirty="0"/>
              <a:t> </a:t>
            </a:r>
            <a:r>
              <a:rPr lang="en-US" altLang="ko-KR" sz="6000" b="1" dirty="0" smtClean="0"/>
              <a:t>                              System/</a:t>
            </a:r>
            <a:r>
              <a:rPr lang="ko-KR" altLang="en-US" sz="6000" b="1" dirty="0" smtClean="0"/>
              <a:t>학습 </a:t>
            </a:r>
            <a:r>
              <a:rPr lang="ko-KR" altLang="en-US" sz="6000" b="1" dirty="0"/>
              <a:t>관리 </a:t>
            </a:r>
            <a:r>
              <a:rPr lang="ko-KR" altLang="en-US" sz="6000" b="1" dirty="0" smtClean="0"/>
              <a:t>시스템</a:t>
            </a:r>
            <a:r>
              <a:rPr lang="en-US" altLang="ko-KR" sz="6000" b="1" dirty="0" smtClean="0"/>
              <a:t>)</a:t>
            </a:r>
          </a:p>
          <a:p>
            <a:endParaRPr lang="en-US" altLang="ko-KR" sz="6000" dirty="0" smtClean="0"/>
          </a:p>
          <a:p>
            <a:pPr>
              <a:lnSpc>
                <a:spcPct val="170000"/>
              </a:lnSpc>
            </a:pPr>
            <a:r>
              <a:rPr lang="en-US" altLang="ko-KR" sz="6000" dirty="0" smtClean="0"/>
              <a:t>                                          -</a:t>
            </a:r>
            <a:r>
              <a:rPr lang="ko-KR" altLang="en-US" sz="6000" dirty="0" smtClean="0"/>
              <a:t>학사 </a:t>
            </a:r>
            <a:r>
              <a:rPr lang="ko-KR" altLang="en-US" sz="6000" dirty="0"/>
              <a:t>관리 </a:t>
            </a:r>
            <a:r>
              <a:rPr lang="ko-KR" altLang="en-US" sz="6000" dirty="0" smtClean="0"/>
              <a:t>시스템 </a:t>
            </a:r>
            <a:r>
              <a:rPr lang="en-US" altLang="ko-KR" sz="6000" dirty="0" smtClean="0"/>
              <a:t>:</a:t>
            </a:r>
            <a:r>
              <a:rPr lang="ko-KR" altLang="en-US" sz="6000" dirty="0" smtClean="0"/>
              <a:t> </a:t>
            </a:r>
            <a:r>
              <a:rPr lang="ko-KR" altLang="en-US" sz="6000" dirty="0"/>
              <a:t>대학에서 </a:t>
            </a:r>
            <a:endParaRPr lang="en-US" altLang="ko-KR" sz="6000" dirty="0" smtClean="0"/>
          </a:p>
          <a:p>
            <a:pPr>
              <a:lnSpc>
                <a:spcPct val="170000"/>
              </a:lnSpc>
            </a:pPr>
            <a:r>
              <a:rPr lang="en-US" altLang="ko-KR" sz="6000" dirty="0"/>
              <a:t> </a:t>
            </a:r>
            <a:r>
              <a:rPr lang="en-US" altLang="ko-KR" sz="6000" dirty="0" smtClean="0"/>
              <a:t>                                        </a:t>
            </a:r>
            <a:r>
              <a:rPr lang="ko-KR" altLang="en-US" sz="6000" dirty="0" smtClean="0"/>
              <a:t>학사 </a:t>
            </a:r>
            <a:r>
              <a:rPr lang="ko-KR" altLang="en-US" sz="6000" dirty="0"/>
              <a:t>행정 업무와 연관된 의미로서 사용되는 </a:t>
            </a:r>
            <a:r>
              <a:rPr lang="ko-KR" altLang="en-US" sz="6000" dirty="0" smtClean="0"/>
              <a:t>것</a:t>
            </a:r>
            <a:r>
              <a:rPr lang="en-US" altLang="ko-KR" sz="6000" dirty="0" smtClean="0"/>
              <a:t>.   </a:t>
            </a:r>
            <a:r>
              <a:rPr lang="ko-KR" altLang="en-US" sz="6000" dirty="0" smtClean="0"/>
              <a:t>   주로 </a:t>
            </a:r>
            <a:r>
              <a:rPr lang="ko-KR" altLang="en-US" sz="6000" dirty="0"/>
              <a:t>학습에서 발생하는 여러가지 프로세스 등을 관리하고 진행할수 있도록 도와 주는 </a:t>
            </a:r>
            <a:r>
              <a:rPr lang="ko-KR" altLang="en-US" sz="6000" dirty="0" smtClean="0"/>
              <a:t>시스템이며</a:t>
            </a:r>
            <a:r>
              <a:rPr lang="en-US" altLang="ko-KR" sz="6000" dirty="0" smtClean="0"/>
              <a:t> </a:t>
            </a:r>
            <a:r>
              <a:rPr lang="ko-KR" altLang="en-US" sz="6000" dirty="0"/>
              <a:t>학습 관리 </a:t>
            </a:r>
            <a:r>
              <a:rPr lang="ko-KR" altLang="en-US" sz="6000" dirty="0" smtClean="0"/>
              <a:t>시스템의 궁극적인 결과물을 </a:t>
            </a:r>
            <a:r>
              <a:rPr lang="ko-KR" altLang="en-US" sz="6000" dirty="0"/>
              <a:t>학사 관리 시스템으로 연계될수 있다</a:t>
            </a:r>
            <a:r>
              <a:rPr lang="en-US" altLang="ko-KR" sz="6000" dirty="0" smtClean="0"/>
              <a:t>.</a:t>
            </a:r>
            <a:endParaRPr lang="en-US" altLang="ko-KR" sz="60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79" r="22317"/>
          <a:stretch/>
        </p:blipFill>
        <p:spPr bwMode="auto">
          <a:xfrm>
            <a:off x="1447800" y="1371600"/>
            <a:ext cx="2267664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89819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152400"/>
            <a:ext cx="7772400" cy="1222375"/>
          </a:xfrm>
        </p:spPr>
        <p:txBody>
          <a:bodyPr>
            <a:normAutofit/>
          </a:bodyPr>
          <a:lstStyle/>
          <a:p>
            <a:pPr fontAlgn="base"/>
            <a:r>
              <a:rPr lang="en-US" altLang="ko-KR" b="1" dirty="0" smtClean="0"/>
              <a:t>2. LMS</a:t>
            </a:r>
            <a:r>
              <a:rPr lang="ko-KR" altLang="en-US" b="1" dirty="0" smtClean="0"/>
              <a:t>와 </a:t>
            </a:r>
            <a:r>
              <a:rPr lang="en-US" altLang="ko-KR" b="1" dirty="0" smtClean="0"/>
              <a:t>Moodle </a:t>
            </a:r>
            <a:endParaRPr lang="ko-KR" alt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1447800"/>
            <a:ext cx="7924800" cy="4267200"/>
          </a:xfrm>
        </p:spPr>
        <p:txBody>
          <a:bodyPr>
            <a:normAutofit fontScale="55000" lnSpcReduction="20000"/>
          </a:bodyPr>
          <a:lstStyle/>
          <a:p>
            <a:pPr algn="l"/>
            <a:r>
              <a:rPr lang="en-US" altLang="ko-KR" sz="6000" b="1" dirty="0" smtClean="0"/>
              <a:t>MOODLE(</a:t>
            </a:r>
            <a:r>
              <a:rPr lang="en-US" sz="6000" b="1" dirty="0"/>
              <a:t>Modular Object-Oriented Dynamic Learning </a:t>
            </a:r>
            <a:r>
              <a:rPr lang="en-US" sz="6000" b="1" dirty="0" smtClean="0"/>
              <a:t>Environment/</a:t>
            </a:r>
            <a:r>
              <a:rPr lang="ko-KR" altLang="en-US" sz="6000" b="1" dirty="0"/>
              <a:t>모듈 형 객체 지향 동적 학습 </a:t>
            </a:r>
            <a:r>
              <a:rPr lang="ko-KR" altLang="en-US" sz="6000" b="1" dirty="0" smtClean="0"/>
              <a:t>환경 </a:t>
            </a:r>
            <a:r>
              <a:rPr lang="en-US" altLang="ko-KR" sz="6000" b="1" dirty="0" smtClean="0"/>
              <a:t>)</a:t>
            </a:r>
            <a:endParaRPr lang="en-US" altLang="ko-KR" sz="6000" dirty="0" smtClean="0"/>
          </a:p>
          <a:p>
            <a:pPr algn="l"/>
            <a:endParaRPr lang="en-US" altLang="ko-KR" sz="6000" dirty="0" smtClean="0"/>
          </a:p>
          <a:p>
            <a:pPr algn="l">
              <a:lnSpc>
                <a:spcPct val="170000"/>
              </a:lnSpc>
            </a:pPr>
            <a:r>
              <a:rPr lang="en-US" altLang="ko-KR" sz="6000" dirty="0" smtClean="0"/>
              <a:t>MOODLE </a:t>
            </a:r>
            <a:r>
              <a:rPr lang="ko-KR" altLang="en-US" sz="6000" dirty="0" smtClean="0"/>
              <a:t>은 </a:t>
            </a:r>
            <a:r>
              <a:rPr lang="en-US" altLang="ko-KR" sz="6000" dirty="0" smtClean="0"/>
              <a:t>LMS(Learning </a:t>
            </a:r>
            <a:r>
              <a:rPr lang="en-US" altLang="ko-KR" sz="6000" dirty="0"/>
              <a:t>Management </a:t>
            </a:r>
            <a:r>
              <a:rPr lang="en-US" altLang="ko-KR" sz="6000" dirty="0" smtClean="0"/>
              <a:t>System/</a:t>
            </a:r>
            <a:r>
              <a:rPr lang="ko-KR" altLang="en-US" sz="6000" dirty="0" smtClean="0"/>
              <a:t>학습 </a:t>
            </a:r>
            <a:r>
              <a:rPr lang="ko-KR" altLang="en-US" sz="6000" dirty="0"/>
              <a:t>관리 </a:t>
            </a:r>
            <a:r>
              <a:rPr lang="ko-KR" altLang="en-US" sz="6000" dirty="0" smtClean="0"/>
              <a:t>시스템</a:t>
            </a:r>
            <a:r>
              <a:rPr lang="en-US" altLang="ko-KR" sz="6000" dirty="0" smtClean="0"/>
              <a:t>)</a:t>
            </a:r>
            <a:r>
              <a:rPr lang="ko-KR" altLang="en-US" sz="6000" dirty="0" smtClean="0"/>
              <a:t>의 한 종류로 공개된 어플리케이션</a:t>
            </a:r>
            <a:r>
              <a:rPr lang="en-US" altLang="ko-KR" sz="6000" dirty="0" smtClean="0"/>
              <a:t>(Open source APP)</a:t>
            </a:r>
          </a:p>
        </p:txBody>
      </p:sp>
    </p:spTree>
    <p:extLst>
      <p:ext uri="{BB962C8B-B14F-4D97-AF65-F5344CB8AC3E}">
        <p14:creationId xmlns:p14="http://schemas.microsoft.com/office/powerpoint/2010/main" val="3393472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752600"/>
            <a:ext cx="7829550" cy="3367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762000" y="946666"/>
            <a:ext cx="38448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hlinkClick r:id="rId3"/>
              </a:rPr>
              <a:t>https://moodle.org/</a:t>
            </a:r>
            <a:endParaRPr lang="en-US" sz="3200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609600" y="228600"/>
            <a:ext cx="7772400" cy="609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base"/>
            <a:r>
              <a:rPr lang="en-US" altLang="ko-KR" b="1" dirty="0" smtClean="0"/>
              <a:t>2.1 Moodle </a:t>
            </a:r>
            <a:r>
              <a:rPr lang="ko-KR" altLang="en-US" b="1" dirty="0" smtClean="0"/>
              <a:t>공식 사이트</a:t>
            </a:r>
            <a:r>
              <a:rPr lang="en-US" altLang="ko-KR" b="1" dirty="0" smtClean="0"/>
              <a:t> 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290541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668161"/>
            <a:ext cx="6572513" cy="5806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13138" y="0"/>
            <a:ext cx="7772400" cy="6096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base"/>
            <a:r>
              <a:rPr lang="en-US" altLang="ko-KR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2.2 Moodle </a:t>
            </a:r>
            <a:r>
              <a:rPr lang="ko-KR" alt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통계 자료 </a:t>
            </a:r>
            <a:r>
              <a:rPr lang="en-US" altLang="ko-KR" sz="3600" dirty="0"/>
              <a:t>/</a:t>
            </a:r>
            <a:r>
              <a:rPr lang="ko-KR" altLang="en-US" sz="2800" dirty="0"/>
              <a:t>일반적인 현황</a:t>
            </a:r>
            <a:r>
              <a:rPr lang="en-US" altLang="ko-KR" sz="3600" dirty="0" smtClean="0"/>
              <a:t>/</a:t>
            </a:r>
            <a:endParaRPr lang="en-US" altLang="ko-KR" sz="3600" dirty="0"/>
          </a:p>
        </p:txBody>
      </p:sp>
    </p:spTree>
    <p:extLst>
      <p:ext uri="{BB962C8B-B14F-4D97-AF65-F5344CB8AC3E}">
        <p14:creationId xmlns:p14="http://schemas.microsoft.com/office/powerpoint/2010/main" val="727248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175" y="1143000"/>
            <a:ext cx="6554555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0" y="0"/>
            <a:ext cx="805355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base"/>
            <a:r>
              <a:rPr lang="en-US" altLang="ko-KR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2.2 Moodle </a:t>
            </a:r>
            <a:r>
              <a:rPr lang="ko-KR" alt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통계 자료 </a:t>
            </a:r>
            <a:r>
              <a:rPr lang="en-US" altLang="ko-KR" sz="1600" dirty="0" smtClean="0"/>
              <a:t>/</a:t>
            </a:r>
            <a:r>
              <a:rPr lang="ko-KR" altLang="en-US" sz="1600" dirty="0" smtClean="0"/>
              <a:t> </a:t>
            </a:r>
            <a:r>
              <a:rPr lang="ko-KR" altLang="en-US" sz="1600" dirty="0"/>
              <a:t>상위 </a:t>
            </a:r>
            <a:r>
              <a:rPr lang="en-US" altLang="ko-KR" sz="1600" dirty="0"/>
              <a:t>10</a:t>
            </a:r>
            <a:r>
              <a:rPr lang="ko-KR" altLang="en-US" sz="1600" dirty="0"/>
              <a:t>개 국가의 등록 사이트 수 </a:t>
            </a:r>
            <a:r>
              <a:rPr lang="en-US" altLang="ko-KR" sz="1600" dirty="0" smtClean="0"/>
              <a:t>/</a:t>
            </a:r>
            <a:endParaRPr lang="en-US" altLang="ko-KR" sz="1600" dirty="0"/>
          </a:p>
        </p:txBody>
      </p:sp>
    </p:spTree>
    <p:extLst>
      <p:ext uri="{BB962C8B-B14F-4D97-AF65-F5344CB8AC3E}">
        <p14:creationId xmlns:p14="http://schemas.microsoft.com/office/powerpoint/2010/main" val="2922660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143000"/>
            <a:ext cx="6324600" cy="54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0" y="0"/>
            <a:ext cx="805355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base"/>
            <a:r>
              <a:rPr lang="en-US" altLang="ko-KR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2.2 Moodle </a:t>
            </a:r>
            <a:r>
              <a:rPr lang="ko-KR" alt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통계 자료 </a:t>
            </a:r>
            <a:r>
              <a:rPr lang="en-US" altLang="ko-KR" sz="1600" dirty="0" smtClean="0"/>
              <a:t>/</a:t>
            </a:r>
            <a:r>
              <a:rPr lang="ko-KR" altLang="en-US" sz="1600" dirty="0" smtClean="0"/>
              <a:t> </a:t>
            </a:r>
            <a:r>
              <a:rPr lang="ko-KR" altLang="en-US" sz="1600" dirty="0"/>
              <a:t>대한민국 </a:t>
            </a:r>
            <a:r>
              <a:rPr lang="en-US" altLang="ko-KR" sz="1600" dirty="0"/>
              <a:t>108</a:t>
            </a:r>
            <a:r>
              <a:rPr lang="ko-KR" altLang="en-US" sz="1600" dirty="0"/>
              <a:t>개</a:t>
            </a:r>
            <a:r>
              <a:rPr lang="en-US" altLang="ko-KR" sz="1600" dirty="0"/>
              <a:t> </a:t>
            </a:r>
            <a:r>
              <a:rPr lang="ko-KR" altLang="en-US" sz="1600" dirty="0"/>
              <a:t>사이트 </a:t>
            </a:r>
            <a:r>
              <a:rPr lang="en-US" altLang="ko-KR" sz="1600" dirty="0" smtClean="0"/>
              <a:t>/</a:t>
            </a:r>
            <a:endParaRPr lang="en-US" altLang="ko-KR" sz="1600" dirty="0"/>
          </a:p>
        </p:txBody>
      </p:sp>
    </p:spTree>
    <p:extLst>
      <p:ext uri="{BB962C8B-B14F-4D97-AF65-F5344CB8AC3E}">
        <p14:creationId xmlns:p14="http://schemas.microsoft.com/office/powerpoint/2010/main" val="4077089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066800"/>
            <a:ext cx="5572125" cy="524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0" y="0"/>
            <a:ext cx="805355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base"/>
            <a:r>
              <a:rPr lang="en-US" altLang="ko-KR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2.2 Moodle </a:t>
            </a:r>
            <a:r>
              <a:rPr lang="ko-KR" alt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통계 자료 </a:t>
            </a:r>
            <a:r>
              <a:rPr lang="en-US" altLang="ko-KR" sz="1600" dirty="0" smtClean="0"/>
              <a:t>/</a:t>
            </a:r>
            <a:r>
              <a:rPr lang="ko-KR" altLang="en-US" sz="1600" dirty="0" smtClean="0"/>
              <a:t> </a:t>
            </a:r>
            <a:r>
              <a:rPr lang="ko-KR" altLang="en-US" sz="1600" dirty="0"/>
              <a:t>몽골 </a:t>
            </a:r>
            <a:r>
              <a:rPr lang="en-US" altLang="ko-KR" sz="1600" dirty="0"/>
              <a:t>38</a:t>
            </a:r>
            <a:r>
              <a:rPr lang="ko-KR" altLang="en-US" sz="1600" dirty="0"/>
              <a:t>개</a:t>
            </a:r>
            <a:r>
              <a:rPr lang="en-US" altLang="ko-KR" sz="1600" dirty="0"/>
              <a:t> </a:t>
            </a:r>
            <a:r>
              <a:rPr lang="ko-KR" altLang="en-US" sz="1600" dirty="0"/>
              <a:t>사이트 </a:t>
            </a:r>
            <a:r>
              <a:rPr lang="en-US" altLang="ko-KR" sz="1600" dirty="0" smtClean="0"/>
              <a:t>/</a:t>
            </a:r>
            <a:endParaRPr lang="en-US" altLang="ko-KR" sz="1600" dirty="0"/>
          </a:p>
        </p:txBody>
      </p:sp>
    </p:spTree>
    <p:extLst>
      <p:ext uri="{BB962C8B-B14F-4D97-AF65-F5344CB8AC3E}">
        <p14:creationId xmlns:p14="http://schemas.microsoft.com/office/powerpoint/2010/main" val="417888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3476" y="1143000"/>
            <a:ext cx="8050924" cy="4800600"/>
          </a:xfrm>
        </p:spPr>
        <p:txBody>
          <a:bodyPr>
            <a:normAutofit fontScale="92500" lnSpcReduction="10000"/>
          </a:bodyPr>
          <a:lstStyle/>
          <a:p>
            <a:r>
              <a:rPr lang="ko-KR" altLang="en-US" sz="6000" b="1" dirty="0" smtClean="0">
                <a:hlinkClick r:id="rId2"/>
              </a:rPr>
              <a:t>서울대</a:t>
            </a:r>
            <a:r>
              <a:rPr lang="en-US" altLang="ko-KR" sz="6000" b="1" dirty="0" smtClean="0"/>
              <a:t>, </a:t>
            </a:r>
            <a:r>
              <a:rPr lang="en-US" altLang="ko-KR" sz="6000" b="1" dirty="0" smtClean="0">
                <a:hlinkClick r:id="rId3"/>
              </a:rPr>
              <a:t>KAIST</a:t>
            </a:r>
            <a:r>
              <a:rPr lang="en-US" altLang="ko-KR" sz="6000" b="1" dirty="0" smtClean="0"/>
              <a:t>, </a:t>
            </a:r>
          </a:p>
          <a:p>
            <a:r>
              <a:rPr lang="ko-KR" altLang="en-US" sz="6000" b="1" dirty="0" smtClean="0">
                <a:hlinkClick r:id="rId4"/>
              </a:rPr>
              <a:t>경북대</a:t>
            </a:r>
            <a:r>
              <a:rPr lang="en-US" altLang="ko-KR" sz="6000" b="1" dirty="0" smtClean="0"/>
              <a:t>, </a:t>
            </a:r>
            <a:r>
              <a:rPr lang="ko-KR" altLang="en-US" sz="6000" b="1" dirty="0" smtClean="0"/>
              <a:t>이화여대</a:t>
            </a:r>
            <a:r>
              <a:rPr lang="en-US" altLang="ko-KR" sz="6000" b="1" dirty="0" smtClean="0"/>
              <a:t>, </a:t>
            </a:r>
          </a:p>
          <a:p>
            <a:r>
              <a:rPr lang="ko-KR" altLang="en-US" sz="6000" b="1" dirty="0" smtClean="0"/>
              <a:t>부산대</a:t>
            </a:r>
            <a:r>
              <a:rPr lang="en-US" altLang="ko-KR" sz="6000" b="1" dirty="0" smtClean="0"/>
              <a:t>, </a:t>
            </a:r>
            <a:r>
              <a:rPr lang="ko-KR" altLang="en-US" sz="6000" b="1" dirty="0" smtClean="0"/>
              <a:t>건국대</a:t>
            </a:r>
            <a:r>
              <a:rPr lang="en-US" altLang="ko-KR" sz="6000" b="1" dirty="0" smtClean="0"/>
              <a:t>, </a:t>
            </a:r>
          </a:p>
          <a:p>
            <a:r>
              <a:rPr lang="ko-KR" altLang="en-US" sz="6000" b="1" dirty="0" smtClean="0"/>
              <a:t>숙명여대</a:t>
            </a:r>
            <a:r>
              <a:rPr lang="en-US" altLang="ko-KR" sz="6000" b="1" dirty="0" smtClean="0"/>
              <a:t>, </a:t>
            </a:r>
            <a:r>
              <a:rPr lang="ko-KR" altLang="en-US" sz="6000" b="1" dirty="0" smtClean="0"/>
              <a:t>상명대</a:t>
            </a:r>
            <a:r>
              <a:rPr lang="en-US" altLang="ko-KR" sz="6000" b="1" dirty="0" smtClean="0"/>
              <a:t>, </a:t>
            </a:r>
          </a:p>
          <a:p>
            <a:r>
              <a:rPr lang="ko-KR" altLang="en-US" sz="6000" b="1" dirty="0" smtClean="0"/>
              <a:t>인덕대 </a:t>
            </a:r>
            <a:endParaRPr lang="ko-KR" altLang="en-US" sz="6000" b="1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0"/>
            <a:ext cx="805355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base"/>
            <a:r>
              <a:rPr lang="en-US" altLang="ko-KR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2.3 Moodle </a:t>
            </a:r>
            <a:r>
              <a:rPr lang="ko-KR" alt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사용 대표적인 대학들</a:t>
            </a:r>
            <a:endParaRPr lang="en-US" altLang="ko-KR" sz="1600" dirty="0"/>
          </a:p>
        </p:txBody>
      </p:sp>
    </p:spTree>
    <p:extLst>
      <p:ext uri="{BB962C8B-B14F-4D97-AF65-F5344CB8AC3E}">
        <p14:creationId xmlns:p14="http://schemas.microsoft.com/office/powerpoint/2010/main" val="911391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676400"/>
            <a:ext cx="7924800" cy="343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hlinkClick r:id="rId3"/>
          </p:cNvPr>
          <p:cNvSpPr/>
          <p:nvPr/>
        </p:nvSpPr>
        <p:spPr>
          <a:xfrm>
            <a:off x="533400" y="1002268"/>
            <a:ext cx="26484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/>
              <a:t>http://lms.snuindia.in/</a:t>
            </a:r>
            <a:endParaRPr lang="ko-KR" altLang="en-US" b="1" dirty="0"/>
          </a:p>
        </p:txBody>
      </p:sp>
      <p:sp>
        <p:nvSpPr>
          <p:cNvPr id="2" name="Rectangle 1"/>
          <p:cNvSpPr/>
          <p:nvPr/>
        </p:nvSpPr>
        <p:spPr>
          <a:xfrm>
            <a:off x="533400" y="228600"/>
            <a:ext cx="4419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600" b="1" dirty="0">
                <a:hlinkClick r:id="rId3"/>
              </a:rPr>
              <a:t>서울대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764287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40327" y="914400"/>
            <a:ext cx="35541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 smtClean="0">
                <a:hlinkClick r:id="rId2"/>
              </a:rPr>
              <a:t>https://klms.kaist.ac.kr/login.php</a:t>
            </a:r>
            <a:endParaRPr lang="ko-KR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618" y="1600200"/>
            <a:ext cx="7793182" cy="4653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540327" y="304800"/>
            <a:ext cx="177708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4000" b="1" dirty="0">
                <a:hlinkClick r:id="rId2"/>
              </a:rPr>
              <a:t>KAIST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044832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12618" y="838200"/>
            <a:ext cx="733598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>
                <a:hlinkClick r:id="rId2"/>
              </a:rPr>
              <a:t>http://ulms.knu.ac.kr/ilos/ocw/opencourse_list_form.acl</a:t>
            </a:r>
            <a:endParaRPr lang="ko-KR" alt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982" y="1524000"/>
            <a:ext cx="7807960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590594" y="152400"/>
            <a:ext cx="15696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600" b="1" dirty="0">
                <a:hlinkClick r:id="rId2"/>
              </a:rPr>
              <a:t>경북대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905878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47800"/>
            <a:ext cx="7772400" cy="4800600"/>
          </a:xfrm>
        </p:spPr>
        <p:txBody>
          <a:bodyPr>
            <a:normAutofit fontScale="90000"/>
          </a:bodyPr>
          <a:lstStyle/>
          <a:p>
            <a:pPr algn="l" fontAlgn="base"/>
            <a:r>
              <a:rPr lang="ko-KR" altLang="en-US" dirty="0" smtClean="0"/>
              <a:t>미국의 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sz="4000" dirty="0" smtClean="0"/>
              <a:t>캘리포니아 </a:t>
            </a:r>
            <a:r>
              <a:rPr lang="ko-KR" altLang="en-US" sz="4000" dirty="0"/>
              <a:t>주립대 계열</a:t>
            </a:r>
            <a:r>
              <a:rPr lang="en-US" altLang="ko-KR" sz="4000" dirty="0"/>
              <a:t>(CSU), </a:t>
            </a:r>
            <a:r>
              <a:rPr lang="en-US" altLang="ko-KR" sz="4000" dirty="0" smtClean="0"/>
              <a:t/>
            </a:r>
            <a:br>
              <a:rPr lang="en-US" altLang="ko-KR" sz="4000" dirty="0" smtClean="0"/>
            </a:br>
            <a:r>
              <a:rPr lang="ko-KR" altLang="en-US" sz="4000" dirty="0" smtClean="0"/>
              <a:t>조지워싱턴대학</a:t>
            </a:r>
            <a:r>
              <a:rPr lang="en-US" altLang="ko-KR" sz="4000" dirty="0"/>
              <a:t>(George Washington University), </a:t>
            </a:r>
            <a:r>
              <a:rPr lang="en-US" altLang="ko-KR" sz="4000" dirty="0" smtClean="0"/>
              <a:t/>
            </a:r>
            <a:br>
              <a:rPr lang="en-US" altLang="ko-KR" sz="4000" dirty="0" smtClean="0"/>
            </a:br>
            <a:r>
              <a:rPr lang="ko-KR" altLang="en-US" sz="4000" dirty="0" smtClean="0"/>
              <a:t>콜럼비아 </a:t>
            </a:r>
            <a:r>
              <a:rPr lang="ko-KR" altLang="en-US" sz="4000" dirty="0"/>
              <a:t>대학교</a:t>
            </a:r>
            <a:r>
              <a:rPr lang="en-US" altLang="ko-KR" sz="4000" dirty="0"/>
              <a:t>(Teachers College, Columbia University), </a:t>
            </a:r>
            <a:r>
              <a:rPr lang="en-US" altLang="ko-KR" sz="4000" dirty="0" smtClean="0"/>
              <a:t/>
            </a:r>
            <a:br>
              <a:rPr lang="en-US" altLang="ko-KR" sz="4000" dirty="0" smtClean="0"/>
            </a:br>
            <a:r>
              <a:rPr lang="ko-KR" altLang="en-US" sz="4000" dirty="0" smtClean="0"/>
              <a:t>버지니아 </a:t>
            </a:r>
            <a:r>
              <a:rPr lang="ko-KR" altLang="en-US" sz="4000" dirty="0"/>
              <a:t>주립대학교</a:t>
            </a:r>
            <a:r>
              <a:rPr lang="en-US" altLang="ko-KR" sz="4000" dirty="0"/>
              <a:t>(University of Virginia</a:t>
            </a:r>
            <a:r>
              <a:rPr lang="en-US" altLang="ko-KR" sz="4000" dirty="0" smtClean="0"/>
              <a:t>)</a:t>
            </a:r>
            <a:endParaRPr lang="ko-KR" altLang="en-US" sz="4000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0"/>
            <a:ext cx="8686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base"/>
            <a:r>
              <a:rPr lang="en-US" altLang="ko-KR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2.3 Moodle </a:t>
            </a:r>
            <a:r>
              <a:rPr lang="ko-KR" alt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사용 대표적인 외국의 대학들</a:t>
            </a:r>
            <a:endParaRPr lang="en-US" altLang="ko-KR" sz="1600" dirty="0"/>
          </a:p>
        </p:txBody>
      </p:sp>
    </p:spTree>
    <p:extLst>
      <p:ext uri="{BB962C8B-B14F-4D97-AF65-F5344CB8AC3E}">
        <p14:creationId xmlns:p14="http://schemas.microsoft.com/office/powerpoint/2010/main" val="2154113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54" y="1055132"/>
            <a:ext cx="7564582" cy="5347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0" y="0"/>
            <a:ext cx="805355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base"/>
            <a:r>
              <a:rPr lang="en-US" altLang="ko-KR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2.4 Moodle </a:t>
            </a:r>
            <a:r>
              <a:rPr lang="ko-KR" alt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기반 상업용 앱</a:t>
            </a:r>
            <a:endParaRPr lang="en-US" altLang="ko-KR" sz="1600" dirty="0"/>
          </a:p>
        </p:txBody>
      </p:sp>
    </p:spTree>
    <p:extLst>
      <p:ext uri="{BB962C8B-B14F-4D97-AF65-F5344CB8AC3E}">
        <p14:creationId xmlns:p14="http://schemas.microsoft.com/office/powerpoint/2010/main" val="1796670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152400"/>
            <a:ext cx="7772400" cy="1222375"/>
          </a:xfrm>
        </p:spPr>
        <p:txBody>
          <a:bodyPr>
            <a:normAutofit/>
          </a:bodyPr>
          <a:lstStyle/>
          <a:p>
            <a:pPr fontAlgn="base"/>
            <a:r>
              <a:rPr lang="en-US" altLang="ko-KR" b="1" dirty="0" smtClean="0"/>
              <a:t>3. MOODLE </a:t>
            </a:r>
            <a:r>
              <a:rPr lang="ko-KR" altLang="en-US" b="1" dirty="0" smtClean="0"/>
              <a:t>접속 프로그램</a:t>
            </a:r>
            <a:endParaRPr lang="ko-KR" altLang="en-US" b="1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915"/>
          <a:stretch/>
        </p:blipFill>
        <p:spPr bwMode="auto">
          <a:xfrm>
            <a:off x="1166155" y="1726324"/>
            <a:ext cx="3870434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44"/>
          <a:stretch/>
        </p:blipFill>
        <p:spPr bwMode="auto">
          <a:xfrm>
            <a:off x="4267200" y="3962400"/>
            <a:ext cx="4131059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4445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466" y="1981200"/>
            <a:ext cx="7239000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955964" y="1447800"/>
            <a:ext cx="33280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 smtClean="0">
                <a:hlinkClick r:id="rId3"/>
              </a:rPr>
              <a:t>https://download.moodle.org/</a:t>
            </a:r>
            <a:endParaRPr lang="ko-KR" alt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0"/>
            <a:ext cx="805355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base"/>
            <a:r>
              <a:rPr lang="en-US" altLang="ko-KR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3.1 Moodle </a:t>
            </a:r>
            <a:r>
              <a:rPr lang="ko-KR" alt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앱 다운로드 사이트</a:t>
            </a:r>
            <a:endParaRPr lang="en-US" altLang="ko-KR" sz="1600" dirty="0"/>
          </a:p>
        </p:txBody>
      </p:sp>
    </p:spTree>
    <p:extLst>
      <p:ext uri="{BB962C8B-B14F-4D97-AF65-F5344CB8AC3E}">
        <p14:creationId xmlns:p14="http://schemas.microsoft.com/office/powerpoint/2010/main" val="2886914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980" t="6914" r="2168" b="42678"/>
          <a:stretch/>
        </p:blipFill>
        <p:spPr bwMode="auto">
          <a:xfrm>
            <a:off x="381000" y="1295400"/>
            <a:ext cx="8056724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0" y="0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base"/>
            <a:r>
              <a:rPr lang="en-US" altLang="ko-KR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3.2 Moodle </a:t>
            </a:r>
            <a:r>
              <a:rPr lang="ko-KR" alt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접속 앱</a:t>
            </a:r>
            <a:r>
              <a:rPr lang="en-US" altLang="ko-KR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ko-KR" alt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모바일및 컴퓨터 용 앱</a:t>
            </a:r>
            <a:r>
              <a:rPr lang="en-US" altLang="ko-KR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altLang="ko-KR" sz="1600" dirty="0"/>
          </a:p>
        </p:txBody>
      </p:sp>
    </p:spTree>
    <p:extLst>
      <p:ext uri="{BB962C8B-B14F-4D97-AF65-F5344CB8AC3E}">
        <p14:creationId xmlns:p14="http://schemas.microsoft.com/office/powerpoint/2010/main" val="305690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340" b="68085"/>
          <a:stretch/>
        </p:blipFill>
        <p:spPr bwMode="auto">
          <a:xfrm>
            <a:off x="0" y="1066800"/>
            <a:ext cx="7284477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0" y="0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base"/>
            <a:r>
              <a:rPr lang="en-US" altLang="ko-KR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3.2.1 Moodle </a:t>
            </a:r>
            <a:r>
              <a:rPr lang="ko-KR" alt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접속 앱</a:t>
            </a:r>
            <a:r>
              <a:rPr lang="en-US" altLang="ko-KR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ko-KR" alt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모바일 앱</a:t>
            </a:r>
            <a:r>
              <a:rPr lang="en-US" altLang="ko-KR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altLang="ko-KR" sz="16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58" t="44359" r="39378" b="46329"/>
          <a:stretch/>
        </p:blipFill>
        <p:spPr bwMode="auto">
          <a:xfrm>
            <a:off x="0" y="3657600"/>
            <a:ext cx="7756634" cy="867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3" t="79067" r="27325" b="2422"/>
          <a:stretch/>
        </p:blipFill>
        <p:spPr bwMode="auto">
          <a:xfrm>
            <a:off x="0" y="4677103"/>
            <a:ext cx="9144000" cy="17236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54907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1" y="1143000"/>
            <a:ext cx="7772400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0" y="0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base"/>
            <a:r>
              <a:rPr lang="en-US" altLang="ko-KR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3.2.1 Moodle </a:t>
            </a:r>
            <a:r>
              <a:rPr lang="ko-KR" alt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접속 앱</a:t>
            </a:r>
            <a:r>
              <a:rPr lang="en-US" altLang="ko-KR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ko-KR" alt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데스크탑 앱</a:t>
            </a:r>
            <a:r>
              <a:rPr lang="en-US" altLang="ko-KR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altLang="ko-KR" sz="1600" dirty="0"/>
          </a:p>
        </p:txBody>
      </p:sp>
    </p:spTree>
    <p:extLst>
      <p:ext uri="{BB962C8B-B14F-4D97-AF65-F5344CB8AC3E}">
        <p14:creationId xmlns:p14="http://schemas.microsoft.com/office/powerpoint/2010/main" val="4075760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0" y="0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base"/>
            <a:r>
              <a:rPr lang="en-US" altLang="ko-KR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3.2.3 Moodle </a:t>
            </a:r>
            <a:r>
              <a:rPr lang="ko-KR" alt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접속 앱</a:t>
            </a:r>
            <a:r>
              <a:rPr lang="en-US" altLang="ko-KR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(QR Code Scanner)</a:t>
            </a:r>
            <a:endParaRPr lang="en-US" altLang="ko-KR" sz="1600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655" y="2514600"/>
            <a:ext cx="6015978" cy="313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58" t="44359" r="39378" b="46329"/>
          <a:stretch/>
        </p:blipFill>
        <p:spPr bwMode="auto">
          <a:xfrm>
            <a:off x="919655" y="1371600"/>
            <a:ext cx="7756634" cy="867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1688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152400"/>
            <a:ext cx="7772400" cy="1222375"/>
          </a:xfrm>
        </p:spPr>
        <p:txBody>
          <a:bodyPr>
            <a:normAutofit fontScale="90000"/>
          </a:bodyPr>
          <a:lstStyle/>
          <a:p>
            <a:pPr fontAlgn="base"/>
            <a:r>
              <a:rPr lang="en-US" altLang="ko-KR" b="1" dirty="0" smtClean="0"/>
              <a:t>4. </a:t>
            </a:r>
            <a:r>
              <a:rPr lang="ko-KR" altLang="en-US" b="1" dirty="0" smtClean="0"/>
              <a:t>교사협회용 </a:t>
            </a:r>
            <a:r>
              <a:rPr lang="en-US" altLang="ko-KR" b="1" dirty="0" smtClean="0"/>
              <a:t>MOODLE </a:t>
            </a:r>
            <a:r>
              <a:rPr lang="ko-KR" altLang="en-US" b="1" dirty="0" smtClean="0"/>
              <a:t>기반 </a:t>
            </a:r>
            <a:r>
              <a:rPr lang="en-US" altLang="ko-KR" b="1" dirty="0" smtClean="0"/>
              <a:t/>
            </a:r>
            <a:br>
              <a:rPr lang="en-US" altLang="ko-KR" b="1" dirty="0" smtClean="0"/>
            </a:br>
            <a:r>
              <a:rPr lang="ko-KR" altLang="en-US" b="1" dirty="0" smtClean="0"/>
              <a:t>학습자관리 시스템</a:t>
            </a:r>
            <a:r>
              <a:rPr lang="en-US" altLang="ko-KR" b="1" dirty="0" smtClean="0"/>
              <a:t>(LMS)</a:t>
            </a:r>
            <a:endParaRPr lang="ko-KR" altLang="en-US" b="1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"/>
          <a:stretch/>
        </p:blipFill>
        <p:spPr bwMode="auto">
          <a:xfrm>
            <a:off x="533400" y="1923391"/>
            <a:ext cx="7620000" cy="4325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1974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228601"/>
            <a:ext cx="7772400" cy="457199"/>
          </a:xfrm>
        </p:spPr>
        <p:txBody>
          <a:bodyPr>
            <a:normAutofit fontScale="90000"/>
          </a:bodyPr>
          <a:lstStyle/>
          <a:p>
            <a:pPr algn="l" fontAlgn="base"/>
            <a:r>
              <a:rPr lang="en-US" altLang="ko-KR" b="1" dirty="0" smtClean="0"/>
              <a:t>4.1 </a:t>
            </a:r>
            <a:r>
              <a:rPr lang="ko-KR" altLang="en-US" b="1" dirty="0" smtClean="0"/>
              <a:t>사용자 접속 </a:t>
            </a:r>
            <a:r>
              <a:rPr lang="en-US" altLang="ko-KR" b="1" dirty="0" smtClean="0"/>
              <a:t>LOGIN</a:t>
            </a:r>
            <a:endParaRPr lang="ko-KR" altLang="en-US" b="1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262" y="1219200"/>
            <a:ext cx="4023876" cy="2971800"/>
          </a:xfrm>
          <a:prstGeom prst="rect">
            <a:avLst/>
          </a:prstGeom>
          <a:noFill/>
          <a:ln w="9525">
            <a:solidFill>
              <a:schemeClr val="tx2">
                <a:lumMod val="7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641"/>
          <a:stretch/>
        </p:blipFill>
        <p:spPr bwMode="auto">
          <a:xfrm>
            <a:off x="4724400" y="1219199"/>
            <a:ext cx="3733800" cy="5105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20262" y="4419600"/>
            <a:ext cx="40238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Username: kt00001~kt00100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520262" y="5181600"/>
            <a:ext cx="40238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Password: </a:t>
            </a:r>
            <a:r>
              <a:rPr lang="en-US" b="1" dirty="0" smtClean="0">
                <a:solidFill>
                  <a:srgbClr val="FF0000"/>
                </a:solidFill>
              </a:rPr>
              <a:t>Korea*</a:t>
            </a:r>
            <a:r>
              <a:rPr lang="en-US" dirty="0" smtClean="0"/>
              <a:t>001~100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2560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228601"/>
            <a:ext cx="7772400" cy="457199"/>
          </a:xfrm>
        </p:spPr>
        <p:txBody>
          <a:bodyPr>
            <a:normAutofit fontScale="90000"/>
          </a:bodyPr>
          <a:lstStyle/>
          <a:p>
            <a:pPr algn="l" fontAlgn="base"/>
            <a:r>
              <a:rPr lang="en-US" altLang="ko-KR" b="1" dirty="0" smtClean="0"/>
              <a:t>4.2 </a:t>
            </a:r>
            <a:r>
              <a:rPr lang="ko-KR" altLang="en-US" b="1" dirty="0" smtClean="0"/>
              <a:t>사용자 메뉴</a:t>
            </a:r>
            <a:endParaRPr lang="ko-KR" altLang="en-US" b="1" dirty="0"/>
          </a:p>
        </p:txBody>
      </p:sp>
      <p:sp>
        <p:nvSpPr>
          <p:cNvPr id="3" name="TextBox 2"/>
          <p:cNvSpPr txBox="1"/>
          <p:nvPr/>
        </p:nvSpPr>
        <p:spPr>
          <a:xfrm>
            <a:off x="457199" y="2057400"/>
            <a:ext cx="77929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서버에 접속하면 위와 같은 메뉴가 나타난다</a:t>
            </a:r>
            <a:endParaRPr lang="en-US" b="1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219200"/>
            <a:ext cx="7792995" cy="609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76907"/>
          <a:stretch/>
        </p:blipFill>
        <p:spPr bwMode="auto">
          <a:xfrm>
            <a:off x="457201" y="2666962"/>
            <a:ext cx="1440000" cy="48844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72" r="53065"/>
          <a:stretch/>
        </p:blipFill>
        <p:spPr bwMode="auto">
          <a:xfrm>
            <a:off x="457201" y="3568224"/>
            <a:ext cx="1440000" cy="48844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27" r="23937"/>
          <a:stretch/>
        </p:blipFill>
        <p:spPr bwMode="auto">
          <a:xfrm>
            <a:off x="457202" y="4495762"/>
            <a:ext cx="1440000" cy="470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043"/>
          <a:stretch/>
        </p:blipFill>
        <p:spPr bwMode="auto">
          <a:xfrm>
            <a:off x="457201" y="5410162"/>
            <a:ext cx="1440000" cy="4339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2133600" y="2666962"/>
            <a:ext cx="6116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 smtClean="0"/>
              <a:t>등록된 수업</a:t>
            </a:r>
            <a:r>
              <a:rPr lang="en-US" altLang="ko-KR" sz="2400" dirty="0" smtClean="0"/>
              <a:t>(Course) </a:t>
            </a:r>
            <a:r>
              <a:rPr lang="ko-KR" altLang="en-US" sz="2400" dirty="0" smtClean="0"/>
              <a:t>및 카테고리 확인</a:t>
            </a:r>
            <a:endParaRPr lang="en-US" sz="2400" dirty="0"/>
          </a:p>
        </p:txBody>
      </p:sp>
      <p:sp>
        <p:nvSpPr>
          <p:cNvPr id="13" name="TextBox 12"/>
          <p:cNvSpPr txBox="1"/>
          <p:nvPr/>
        </p:nvSpPr>
        <p:spPr>
          <a:xfrm>
            <a:off x="2133600" y="3568224"/>
            <a:ext cx="6116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/>
              <a:t>등록된 수업</a:t>
            </a:r>
            <a:r>
              <a:rPr lang="en-US" altLang="ko-KR" sz="2400" dirty="0"/>
              <a:t>(Course</a:t>
            </a:r>
            <a:r>
              <a:rPr lang="en-US" altLang="ko-KR" sz="2400" dirty="0" smtClean="0"/>
              <a:t>) </a:t>
            </a:r>
            <a:r>
              <a:rPr lang="ko-KR" altLang="en-US" sz="2400" dirty="0" smtClean="0"/>
              <a:t>확인 및 관리</a:t>
            </a:r>
            <a:endParaRPr lang="en-US" sz="2400" dirty="0"/>
          </a:p>
        </p:txBody>
      </p:sp>
      <p:sp>
        <p:nvSpPr>
          <p:cNvPr id="14" name="TextBox 13"/>
          <p:cNvSpPr txBox="1"/>
          <p:nvPr/>
        </p:nvSpPr>
        <p:spPr>
          <a:xfrm>
            <a:off x="2133600" y="4495762"/>
            <a:ext cx="6116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 smtClean="0"/>
              <a:t>과제나 시험에 대한 일정 확인</a:t>
            </a:r>
            <a:endParaRPr lang="en-US" sz="2400" dirty="0"/>
          </a:p>
        </p:txBody>
      </p:sp>
      <p:sp>
        <p:nvSpPr>
          <p:cNvPr id="15" name="TextBox 14"/>
          <p:cNvSpPr txBox="1"/>
          <p:nvPr/>
        </p:nvSpPr>
        <p:spPr>
          <a:xfrm>
            <a:off x="2133600" y="5410162"/>
            <a:ext cx="6116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 smtClean="0"/>
              <a:t>개인적으로 등록된 </a:t>
            </a:r>
            <a:r>
              <a:rPr lang="ko-KR" altLang="en-US" sz="2400" dirty="0"/>
              <a:t>수업</a:t>
            </a:r>
            <a:r>
              <a:rPr lang="en-US" altLang="ko-KR" sz="2400" dirty="0"/>
              <a:t>(Course)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110214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228601"/>
            <a:ext cx="7772400" cy="457199"/>
          </a:xfrm>
        </p:spPr>
        <p:txBody>
          <a:bodyPr>
            <a:normAutofit fontScale="90000"/>
          </a:bodyPr>
          <a:lstStyle/>
          <a:p>
            <a:pPr algn="l" fontAlgn="base"/>
            <a:r>
              <a:rPr lang="en-US" altLang="ko-KR" b="1" dirty="0" smtClean="0"/>
              <a:t>4.2.1 Home</a:t>
            </a:r>
            <a:endParaRPr lang="ko-KR" altLang="en-US" b="1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76907"/>
          <a:stretch/>
        </p:blipFill>
        <p:spPr bwMode="auto">
          <a:xfrm>
            <a:off x="457201" y="990600"/>
            <a:ext cx="1440000" cy="48844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2133600" y="990600"/>
            <a:ext cx="6116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 smtClean="0"/>
              <a:t>등록된 수업</a:t>
            </a:r>
            <a:r>
              <a:rPr lang="en-US" altLang="ko-KR" sz="2400" dirty="0" smtClean="0"/>
              <a:t>(Course) </a:t>
            </a:r>
            <a:r>
              <a:rPr lang="ko-KR" altLang="en-US" sz="2400" dirty="0" smtClean="0"/>
              <a:t>및 카테고리 확인</a:t>
            </a:r>
            <a:endParaRPr lang="en-US" sz="2400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1" y="1905000"/>
            <a:ext cx="4138613" cy="4185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1621" y="1905000"/>
            <a:ext cx="3712779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3751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228601"/>
            <a:ext cx="7772400" cy="457199"/>
          </a:xfrm>
        </p:spPr>
        <p:txBody>
          <a:bodyPr>
            <a:normAutofit fontScale="90000"/>
          </a:bodyPr>
          <a:lstStyle/>
          <a:p>
            <a:pPr algn="l" fontAlgn="base"/>
            <a:r>
              <a:rPr lang="en-US" altLang="ko-KR" b="1" dirty="0" smtClean="0"/>
              <a:t>4.2.2 Dashboard</a:t>
            </a:r>
            <a:endParaRPr lang="ko-KR" altLang="en-US" b="1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72" r="53065"/>
          <a:stretch/>
        </p:blipFill>
        <p:spPr bwMode="auto">
          <a:xfrm>
            <a:off x="486104" y="1066800"/>
            <a:ext cx="1440000" cy="48844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162503" y="1066800"/>
            <a:ext cx="6116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/>
              <a:t>등록된 수업</a:t>
            </a:r>
            <a:r>
              <a:rPr lang="en-US" altLang="ko-KR" sz="2400" dirty="0"/>
              <a:t>(Course</a:t>
            </a:r>
            <a:r>
              <a:rPr lang="en-US" altLang="ko-KR" sz="2400" dirty="0" smtClean="0"/>
              <a:t>) </a:t>
            </a:r>
            <a:r>
              <a:rPr lang="ko-KR" altLang="en-US" sz="2400" dirty="0" smtClean="0"/>
              <a:t>확인 및 관리</a:t>
            </a:r>
            <a:endParaRPr lang="en-US" sz="2400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104" y="1876315"/>
            <a:ext cx="6752896" cy="4454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8912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228601"/>
            <a:ext cx="7772400" cy="457199"/>
          </a:xfrm>
        </p:spPr>
        <p:txBody>
          <a:bodyPr>
            <a:normAutofit fontScale="90000"/>
          </a:bodyPr>
          <a:lstStyle/>
          <a:p>
            <a:pPr algn="l" fontAlgn="base"/>
            <a:r>
              <a:rPr lang="en-US" altLang="ko-KR" b="1" dirty="0" smtClean="0"/>
              <a:t>4.2.3 Events</a:t>
            </a:r>
            <a:endParaRPr lang="ko-KR" altLang="en-US" b="1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27" r="23937"/>
          <a:stretch/>
        </p:blipFill>
        <p:spPr bwMode="auto">
          <a:xfrm>
            <a:off x="486105" y="1053400"/>
            <a:ext cx="1440000" cy="470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162503" y="1053400"/>
            <a:ext cx="6116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 smtClean="0"/>
              <a:t>과제나 시험에 대한 일정 확인</a:t>
            </a:r>
            <a:endParaRPr lang="en-US" sz="2400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 b="66396"/>
          <a:stretch/>
        </p:blipFill>
        <p:spPr bwMode="auto">
          <a:xfrm>
            <a:off x="467712" y="2057399"/>
            <a:ext cx="1933575" cy="2010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604"/>
          <a:stretch/>
        </p:blipFill>
        <p:spPr bwMode="auto">
          <a:xfrm>
            <a:off x="2401287" y="2128342"/>
            <a:ext cx="3867150" cy="3971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00746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228601"/>
            <a:ext cx="7772400" cy="457199"/>
          </a:xfrm>
        </p:spPr>
        <p:txBody>
          <a:bodyPr>
            <a:normAutofit fontScale="90000"/>
          </a:bodyPr>
          <a:lstStyle/>
          <a:p>
            <a:pPr algn="l" fontAlgn="base"/>
            <a:r>
              <a:rPr lang="en-US" altLang="ko-KR" b="1" dirty="0" smtClean="0"/>
              <a:t>4.2.4 My Courses</a:t>
            </a:r>
            <a:endParaRPr lang="ko-KR" altLang="en-US" b="1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043"/>
          <a:stretch/>
        </p:blipFill>
        <p:spPr bwMode="auto">
          <a:xfrm>
            <a:off x="504497" y="1066800"/>
            <a:ext cx="1440000" cy="4339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180896" y="1066800"/>
            <a:ext cx="6116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 smtClean="0"/>
              <a:t>개인적으로 등록된 </a:t>
            </a:r>
            <a:r>
              <a:rPr lang="ko-KR" altLang="en-US" sz="2400" dirty="0"/>
              <a:t>수업</a:t>
            </a:r>
            <a:r>
              <a:rPr lang="en-US" altLang="ko-KR" sz="2400" dirty="0"/>
              <a:t>(Course)</a:t>
            </a:r>
            <a:endParaRPr lang="en-US" sz="2400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05" t="17967" r="75147" b="63346"/>
          <a:stretch/>
        </p:blipFill>
        <p:spPr bwMode="auto">
          <a:xfrm>
            <a:off x="504497" y="1676400"/>
            <a:ext cx="3844159" cy="45667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4600903" y="4648200"/>
            <a:ext cx="3962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 smtClean="0"/>
              <a:t>개인에게 등록된 수업이 </a:t>
            </a:r>
            <a:r>
              <a:rPr lang="en-US" altLang="ko-KR" sz="2400" dirty="0" err="1" smtClean="0"/>
              <a:t>ShortName</a:t>
            </a:r>
            <a:r>
              <a:rPr lang="en-US" altLang="ko-KR" sz="2400" dirty="0" smtClean="0"/>
              <a:t> </a:t>
            </a:r>
            <a:r>
              <a:rPr lang="ko-KR" altLang="en-US" sz="2400" dirty="0" smtClean="0"/>
              <a:t>형식으로 </a:t>
            </a:r>
            <a:endParaRPr lang="en-US" altLang="ko-KR" sz="2400" dirty="0" smtClean="0"/>
          </a:p>
          <a:p>
            <a:r>
              <a:rPr lang="ko-KR" altLang="en-US" sz="2400" dirty="0" smtClean="0"/>
              <a:t>나타남</a:t>
            </a:r>
            <a:r>
              <a:rPr lang="en-US" altLang="ko-KR" sz="2400" dirty="0" smtClean="0"/>
              <a:t>.(Course</a:t>
            </a:r>
            <a:r>
              <a:rPr lang="en-US" altLang="ko-KR" sz="2400" dirty="0"/>
              <a:t>)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845937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52400"/>
            <a:ext cx="7772400" cy="457199"/>
          </a:xfrm>
        </p:spPr>
        <p:txBody>
          <a:bodyPr>
            <a:noAutofit/>
          </a:bodyPr>
          <a:lstStyle/>
          <a:p>
            <a:pPr algn="l" fontAlgn="base"/>
            <a:r>
              <a:rPr lang="en-US" altLang="ko-KR" sz="3600" b="1" dirty="0" smtClean="0"/>
              <a:t>4.3 </a:t>
            </a:r>
            <a:r>
              <a:rPr lang="ko-KR" altLang="en-US" sz="3600" b="1" dirty="0" smtClean="0"/>
              <a:t>언어 선택</a:t>
            </a:r>
            <a:endParaRPr lang="ko-KR" altLang="en-US" sz="3600" b="1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121" t="6283" r="3104" b="64445"/>
          <a:stretch/>
        </p:blipFill>
        <p:spPr bwMode="auto">
          <a:xfrm>
            <a:off x="533400" y="1219200"/>
            <a:ext cx="4648200" cy="4851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5531069" y="3429000"/>
            <a:ext cx="29718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 smtClean="0"/>
              <a:t>오른쪽 위의 사용자 옆에 있는 지구아이콘을 선택하여 원하는 언어를 선택할 수 있다</a:t>
            </a:r>
            <a:endParaRPr lang="en-US" sz="2400" dirty="0"/>
          </a:p>
        </p:txBody>
      </p:sp>
      <p:cxnSp>
        <p:nvCxnSpPr>
          <p:cNvPr id="4" name="Straight Arrow Connector 3"/>
          <p:cNvCxnSpPr/>
          <p:nvPr/>
        </p:nvCxnSpPr>
        <p:spPr>
          <a:xfrm flipH="1" flipV="1">
            <a:off x="2209800" y="1828800"/>
            <a:ext cx="3352800" cy="16764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781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035" t="6590" r="3088" b="63832"/>
          <a:stretch/>
        </p:blipFill>
        <p:spPr bwMode="auto">
          <a:xfrm>
            <a:off x="533400" y="1524000"/>
            <a:ext cx="4362745" cy="478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52400"/>
            <a:ext cx="7772400" cy="457199"/>
          </a:xfrm>
        </p:spPr>
        <p:txBody>
          <a:bodyPr>
            <a:noAutofit/>
          </a:bodyPr>
          <a:lstStyle/>
          <a:p>
            <a:pPr algn="l" fontAlgn="base"/>
            <a:r>
              <a:rPr lang="en-US" altLang="ko-KR" sz="3600" b="1" dirty="0" smtClean="0"/>
              <a:t>4.3 </a:t>
            </a:r>
            <a:r>
              <a:rPr lang="ko-KR" altLang="en-US" sz="3600" b="1" dirty="0" smtClean="0"/>
              <a:t>사용자 정보 관리</a:t>
            </a:r>
            <a:endParaRPr lang="ko-KR" altLang="en-US" sz="36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5089634" y="2157248"/>
            <a:ext cx="359716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 smtClean="0"/>
              <a:t>사용자 이름을 선택하면 </a:t>
            </a:r>
            <a:r>
              <a:rPr lang="en-US" altLang="ko-KR" sz="2400" dirty="0" smtClean="0"/>
              <a:t>1. </a:t>
            </a:r>
            <a:r>
              <a:rPr lang="ko-KR" altLang="en-US" sz="2400" dirty="0" smtClean="0"/>
              <a:t>수업 확인</a:t>
            </a:r>
            <a:endParaRPr lang="en-US" altLang="ko-KR" sz="2400" dirty="0"/>
          </a:p>
          <a:p>
            <a:r>
              <a:rPr lang="en-US" altLang="ko-KR" sz="2400" dirty="0" smtClean="0"/>
              <a:t>2. </a:t>
            </a:r>
            <a:r>
              <a:rPr lang="ko-KR" altLang="en-US" sz="2400" dirty="0" smtClean="0"/>
              <a:t>개인 정보 조회</a:t>
            </a:r>
            <a:endParaRPr lang="en-US" altLang="ko-KR" sz="2400" dirty="0" smtClean="0"/>
          </a:p>
          <a:p>
            <a:r>
              <a:rPr lang="en-US" altLang="ko-KR" sz="2400" dirty="0" smtClean="0"/>
              <a:t>3. </a:t>
            </a:r>
            <a:r>
              <a:rPr lang="ko-KR" altLang="en-US" sz="2400" dirty="0" smtClean="0"/>
              <a:t>개인 정보 수정</a:t>
            </a:r>
            <a:endParaRPr lang="en-US" altLang="ko-KR" sz="2400" dirty="0" smtClean="0"/>
          </a:p>
          <a:p>
            <a:r>
              <a:rPr lang="en-US" altLang="ko-KR" sz="2400" dirty="0" smtClean="0"/>
              <a:t>4. </a:t>
            </a:r>
            <a:r>
              <a:rPr lang="ko-KR" altLang="en-US" sz="2400" dirty="0" smtClean="0"/>
              <a:t>성적 확인</a:t>
            </a:r>
            <a:endParaRPr lang="en-US" altLang="ko-KR" sz="2400" dirty="0" smtClean="0"/>
          </a:p>
          <a:p>
            <a:r>
              <a:rPr lang="en-US" altLang="ko-KR" sz="2400" dirty="0" smtClean="0"/>
              <a:t>5. </a:t>
            </a:r>
            <a:r>
              <a:rPr lang="ko-KR" altLang="en-US" sz="2400" dirty="0" smtClean="0"/>
              <a:t>관련 항목 설정</a:t>
            </a:r>
            <a:endParaRPr lang="en-US" altLang="ko-KR" sz="2400" dirty="0" smtClean="0"/>
          </a:p>
          <a:p>
            <a:r>
              <a:rPr lang="en-US" altLang="ko-KR" sz="2400" dirty="0" smtClean="0"/>
              <a:t>6. </a:t>
            </a:r>
            <a:r>
              <a:rPr lang="ko-KR" altLang="en-US" sz="2400" dirty="0" smtClean="0"/>
              <a:t>일정 확인</a:t>
            </a:r>
            <a:endParaRPr lang="en-US" altLang="ko-KR" sz="2400" dirty="0" smtClean="0"/>
          </a:p>
          <a:p>
            <a:r>
              <a:rPr lang="en-US" altLang="ko-KR" sz="2400" dirty="0" smtClean="0"/>
              <a:t>7. </a:t>
            </a:r>
            <a:r>
              <a:rPr lang="ko-KR" altLang="en-US" sz="2400" dirty="0" smtClean="0"/>
              <a:t>권한 변경</a:t>
            </a:r>
            <a:endParaRPr lang="en-US" altLang="ko-KR" sz="2400" dirty="0" smtClean="0"/>
          </a:p>
          <a:p>
            <a:r>
              <a:rPr lang="en-US" altLang="ko-KR" sz="2400" dirty="0" smtClean="0"/>
              <a:t>8. </a:t>
            </a:r>
            <a:r>
              <a:rPr lang="ko-KR" altLang="en-US" sz="2400" dirty="0" smtClean="0"/>
              <a:t>시스템에서 빠져 나오기 등을 선택하여 작업할 수 있다</a:t>
            </a:r>
            <a:r>
              <a:rPr lang="en-US" altLang="ko-KR" sz="2400" dirty="0" smtClean="0"/>
              <a:t>.</a:t>
            </a:r>
            <a:endParaRPr lang="en-US" sz="2400" dirty="0"/>
          </a:p>
        </p:txBody>
      </p:sp>
      <p:cxnSp>
        <p:nvCxnSpPr>
          <p:cNvPr id="4" name="Straight Arrow Connector 3"/>
          <p:cNvCxnSpPr/>
          <p:nvPr/>
        </p:nvCxnSpPr>
        <p:spPr>
          <a:xfrm flipH="1" flipV="1">
            <a:off x="4648200" y="1905000"/>
            <a:ext cx="882869" cy="3810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2477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152400"/>
            <a:ext cx="7772400" cy="1222375"/>
          </a:xfrm>
        </p:spPr>
        <p:txBody>
          <a:bodyPr>
            <a:normAutofit fontScale="90000"/>
          </a:bodyPr>
          <a:lstStyle/>
          <a:p>
            <a:pPr fontAlgn="base"/>
            <a:r>
              <a:rPr lang="en-US" altLang="ko-KR" b="1" dirty="0" smtClean="0"/>
              <a:t>5. </a:t>
            </a:r>
            <a:r>
              <a:rPr lang="ko-KR" altLang="en-US" b="1" dirty="0" smtClean="0"/>
              <a:t>수업 자료 만들기</a:t>
            </a:r>
            <a:r>
              <a:rPr lang="en-US" altLang="ko-KR" b="1" dirty="0" smtClean="0"/>
              <a:t/>
            </a:r>
            <a:br>
              <a:rPr lang="en-US" altLang="ko-KR" b="1" dirty="0" smtClean="0"/>
            </a:br>
            <a:r>
              <a:rPr lang="en-US" altLang="ko-KR" b="1" dirty="0" smtClean="0"/>
              <a:t>Course </a:t>
            </a:r>
            <a:r>
              <a:rPr lang="ko-KR" altLang="en-US" b="1" dirty="0" smtClean="0"/>
              <a:t>생성과 </a:t>
            </a:r>
            <a:r>
              <a:rPr lang="en-US" altLang="ko-KR" b="1" dirty="0" smtClean="0"/>
              <a:t>Topics </a:t>
            </a:r>
            <a:r>
              <a:rPr lang="ko-KR" altLang="en-US" b="1" dirty="0" smtClean="0"/>
              <a:t>추가</a:t>
            </a:r>
            <a:endParaRPr lang="ko-KR" altLang="en-US" b="1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968605"/>
            <a:ext cx="7315200" cy="3822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30352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304800" y="152400"/>
            <a:ext cx="86106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base"/>
            <a:r>
              <a:rPr lang="en-US" altLang="ko-KR" sz="3600" b="1" dirty="0" smtClean="0"/>
              <a:t>5.1 Course </a:t>
            </a:r>
            <a:r>
              <a:rPr lang="ko-KR" altLang="en-US" sz="3600" b="1" dirty="0" smtClean="0"/>
              <a:t>생성</a:t>
            </a:r>
            <a:r>
              <a:rPr lang="en-US" altLang="ko-KR" sz="3600" b="1" dirty="0" smtClean="0"/>
              <a:t>/</a:t>
            </a:r>
            <a:r>
              <a:rPr lang="ko-KR" altLang="en-US" sz="3600" b="1" dirty="0" smtClean="0"/>
              <a:t>수업</a:t>
            </a:r>
            <a:r>
              <a:rPr lang="mn-MN" altLang="ko-KR" sz="3600" b="1" dirty="0" smtClean="0"/>
              <a:t>/</a:t>
            </a:r>
          </a:p>
          <a:p>
            <a:pPr algn="l" fontAlgn="base"/>
            <a:r>
              <a:rPr lang="en-US" altLang="ko-KR" sz="3600" b="1" dirty="0" smtClean="0"/>
              <a:t> </a:t>
            </a:r>
            <a:r>
              <a:rPr lang="mn-MN" altLang="ko-KR" sz="3600" b="1" dirty="0" smtClean="0"/>
              <a:t>Сэдэв, Нэгж хичээл</a:t>
            </a:r>
            <a:endParaRPr lang="ko-KR" altLang="en-US" sz="36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685800" y="1447800"/>
            <a:ext cx="6705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자신의 학교의 카테고리에서 아래와 같은 커맨드를 선택합니다</a:t>
            </a:r>
            <a:r>
              <a:rPr lang="en-US" altLang="ko-KR" dirty="0" smtClean="0"/>
              <a:t>.</a:t>
            </a:r>
            <a:endParaRPr lang="en-US" dirty="0"/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405"/>
          <a:stretch/>
        </p:blipFill>
        <p:spPr bwMode="auto">
          <a:xfrm>
            <a:off x="777766" y="2057398"/>
            <a:ext cx="5242034" cy="449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01"/>
          <a:stretch/>
        </p:blipFill>
        <p:spPr bwMode="auto">
          <a:xfrm>
            <a:off x="685800" y="2506717"/>
            <a:ext cx="2862275" cy="3570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998" t="89405" r="601"/>
          <a:stretch/>
        </p:blipFill>
        <p:spPr bwMode="auto">
          <a:xfrm>
            <a:off x="4137572" y="4318350"/>
            <a:ext cx="3764456" cy="1581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7953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304800" y="152400"/>
            <a:ext cx="86106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base"/>
            <a:r>
              <a:rPr lang="en-US" altLang="ko-KR" sz="3600" b="1" dirty="0" smtClean="0"/>
              <a:t>5.2 Course </a:t>
            </a:r>
            <a:r>
              <a:rPr lang="ko-KR" altLang="en-US" sz="3600" b="1" dirty="0" smtClean="0"/>
              <a:t>설정 </a:t>
            </a:r>
            <a:r>
              <a:rPr lang="mn-MN" altLang="ko-KR" sz="3600" b="1" dirty="0" smtClean="0"/>
              <a:t>Тохиргоо хийх</a:t>
            </a:r>
            <a:endParaRPr lang="ko-KR" altLang="en-US" sz="3600" b="1" dirty="0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455" b="69851"/>
          <a:stretch/>
        </p:blipFill>
        <p:spPr bwMode="auto">
          <a:xfrm>
            <a:off x="517634" y="1676400"/>
            <a:ext cx="5121166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096000" y="2447155"/>
            <a:ext cx="2514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Course full name </a:t>
            </a:r>
            <a:r>
              <a:rPr lang="ko-KR" altLang="en-US" dirty="0" smtClean="0"/>
              <a:t>예시</a:t>
            </a:r>
            <a:endParaRPr lang="en-US" altLang="ko-KR" dirty="0" smtClean="0"/>
          </a:p>
          <a:p>
            <a:r>
              <a:rPr lang="ko-KR" altLang="en-US" b="1" dirty="0" smtClean="0"/>
              <a:t>표한 </a:t>
            </a:r>
            <a:r>
              <a:rPr lang="en-US" altLang="ko-KR" b="1" dirty="0" smtClean="0"/>
              <a:t>3-10 </a:t>
            </a:r>
            <a:r>
              <a:rPr lang="ko-KR" altLang="en-US" b="1" dirty="0"/>
              <a:t>표한</a:t>
            </a:r>
            <a:r>
              <a:rPr lang="en-US" altLang="ko-KR" b="1" dirty="0"/>
              <a:t>3-10 </a:t>
            </a:r>
            <a:r>
              <a:rPr lang="ko-KR" altLang="en-US" b="1" dirty="0"/>
              <a:t>부산은 바다가 아름다운 것 </a:t>
            </a:r>
            <a:r>
              <a:rPr lang="ko-KR" altLang="en-US" b="1" dirty="0" smtClean="0"/>
              <a:t>같아요</a:t>
            </a:r>
            <a:endParaRPr lang="en-US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905500" y="4937685"/>
            <a:ext cx="2895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Course short name </a:t>
            </a:r>
            <a:r>
              <a:rPr lang="ko-KR" altLang="en-US" dirty="0" smtClean="0"/>
              <a:t>예시</a:t>
            </a:r>
            <a:endParaRPr lang="en-US" altLang="ko-KR" dirty="0" smtClean="0"/>
          </a:p>
          <a:p>
            <a:r>
              <a:rPr lang="ko-KR" altLang="en-US" b="1" dirty="0" smtClean="0"/>
              <a:t>학교</a:t>
            </a:r>
            <a:r>
              <a:rPr lang="en-US" altLang="ko-KR" b="1" dirty="0" smtClean="0"/>
              <a:t>-</a:t>
            </a:r>
            <a:r>
              <a:rPr lang="ko-KR" altLang="en-US" b="1" dirty="0" smtClean="0"/>
              <a:t>학년</a:t>
            </a:r>
            <a:r>
              <a:rPr lang="en-US" altLang="ko-KR" b="1" dirty="0" smtClean="0"/>
              <a:t>-</a:t>
            </a:r>
            <a:r>
              <a:rPr lang="ko-KR" altLang="en-US" b="1" dirty="0" smtClean="0"/>
              <a:t>과목</a:t>
            </a:r>
            <a:r>
              <a:rPr lang="en-US" altLang="ko-KR" b="1" dirty="0" smtClean="0"/>
              <a:t>-</a:t>
            </a:r>
            <a:r>
              <a:rPr lang="ko-KR" altLang="en-US" b="1" dirty="0" smtClean="0"/>
              <a:t>계절학기</a:t>
            </a:r>
            <a:r>
              <a:rPr lang="en-US" altLang="ko-KR" b="1" dirty="0" smtClean="0"/>
              <a:t>-</a:t>
            </a:r>
            <a:r>
              <a:rPr lang="ko-KR" altLang="en-US" b="1" dirty="0" smtClean="0"/>
              <a:t>몇권</a:t>
            </a:r>
            <a:r>
              <a:rPr lang="en-US" altLang="ko-KR" b="1" dirty="0" smtClean="0"/>
              <a:t>-</a:t>
            </a:r>
            <a:r>
              <a:rPr lang="ko-KR" altLang="en-US" b="1" dirty="0" smtClean="0"/>
              <a:t>몇과</a:t>
            </a:r>
            <a:endParaRPr lang="en-US" b="1" dirty="0"/>
          </a:p>
        </p:txBody>
      </p:sp>
      <p:cxnSp>
        <p:nvCxnSpPr>
          <p:cNvPr id="7" name="Straight Arrow Connector 6"/>
          <p:cNvCxnSpPr>
            <a:stCxn id="4" idx="1"/>
          </p:cNvCxnSpPr>
          <p:nvPr/>
        </p:nvCxnSpPr>
        <p:spPr>
          <a:xfrm flipH="1">
            <a:off x="4610100" y="3047320"/>
            <a:ext cx="1485900" cy="13722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>
            <a:off x="4800600" y="5181600"/>
            <a:ext cx="1104901" cy="381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2296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304800" y="152400"/>
            <a:ext cx="86106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base"/>
            <a:r>
              <a:rPr lang="en-US" altLang="ko-KR" sz="3600" b="1" dirty="0" smtClean="0"/>
              <a:t>5.2 Course </a:t>
            </a:r>
            <a:r>
              <a:rPr lang="ko-KR" altLang="en-US" sz="3600" b="1" dirty="0" smtClean="0"/>
              <a:t>설정 </a:t>
            </a:r>
            <a:r>
              <a:rPr lang="mn-MN" altLang="ko-KR" sz="3600" b="1" dirty="0" smtClean="0"/>
              <a:t>Тохиргоо хийх</a:t>
            </a:r>
            <a:endParaRPr lang="ko-KR" altLang="en-US" sz="3600" b="1" dirty="0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49" t="31287" r="11980" b="33366"/>
          <a:stretch/>
        </p:blipFill>
        <p:spPr bwMode="auto">
          <a:xfrm>
            <a:off x="517634" y="1676400"/>
            <a:ext cx="5883166" cy="4702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297010" y="1076235"/>
            <a:ext cx="25146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Course category</a:t>
            </a:r>
            <a:endParaRPr lang="en-US" altLang="ko-KR" dirty="0" smtClean="0"/>
          </a:p>
          <a:p>
            <a:r>
              <a:rPr lang="en-US" altLang="ko-KR" b="1" dirty="0" smtClean="0"/>
              <a:t>System</a:t>
            </a:r>
            <a:r>
              <a:rPr lang="ko-KR" altLang="en-US" b="1" dirty="0" smtClean="0"/>
              <a:t>에서 자동으로 결정함</a:t>
            </a:r>
            <a:r>
              <a:rPr lang="en-US" altLang="ko-KR" b="1" dirty="0" smtClean="0"/>
              <a:t>. </a:t>
            </a:r>
            <a:r>
              <a:rPr lang="ko-KR" altLang="en-US" b="1" dirty="0" smtClean="0"/>
              <a:t>다른 카테고리를 선택하면 선택한 카테고리로 옮겨짐</a:t>
            </a:r>
            <a:r>
              <a:rPr lang="en-US" altLang="ko-KR" b="1" dirty="0" smtClean="0"/>
              <a:t>.</a:t>
            </a:r>
            <a:endParaRPr lang="en-US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923893" y="3793794"/>
            <a:ext cx="28956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Course start date</a:t>
            </a:r>
            <a:endParaRPr lang="en-US" altLang="ko-KR" dirty="0" smtClean="0"/>
          </a:p>
          <a:p>
            <a:r>
              <a:rPr lang="ko-KR" altLang="en-US" b="1" dirty="0" smtClean="0"/>
              <a:t>수업 시작일</a:t>
            </a:r>
            <a:endParaRPr lang="en-US" altLang="ko-KR" b="1" dirty="0" smtClean="0"/>
          </a:p>
          <a:p>
            <a:endParaRPr lang="en-US" b="1" dirty="0"/>
          </a:p>
          <a:p>
            <a:r>
              <a:rPr lang="en-US" dirty="0"/>
              <a:t>Course </a:t>
            </a:r>
            <a:r>
              <a:rPr lang="en-US" dirty="0" smtClean="0"/>
              <a:t>end </a:t>
            </a:r>
            <a:r>
              <a:rPr lang="en-US" dirty="0"/>
              <a:t>date</a:t>
            </a:r>
            <a:endParaRPr lang="en-US" altLang="ko-KR" dirty="0"/>
          </a:p>
          <a:p>
            <a:r>
              <a:rPr lang="ko-KR" altLang="en-US" b="1" dirty="0"/>
              <a:t>수업 </a:t>
            </a:r>
            <a:r>
              <a:rPr lang="ko-KR" altLang="en-US" b="1" dirty="0" smtClean="0"/>
              <a:t>종료일</a:t>
            </a:r>
            <a:endParaRPr lang="en-US" altLang="ko-KR" b="1" dirty="0"/>
          </a:p>
          <a:p>
            <a:endParaRPr lang="en-US" b="1" dirty="0" smtClean="0"/>
          </a:p>
          <a:p>
            <a:r>
              <a:rPr lang="en-US" b="1" dirty="0" smtClean="0"/>
              <a:t>Enable </a:t>
            </a:r>
            <a:r>
              <a:rPr lang="ko-KR" altLang="en-US" b="1" dirty="0" smtClean="0"/>
              <a:t>해제하면 무기한으로 수업이 연장됨</a:t>
            </a:r>
            <a:endParaRPr lang="en-US" b="1" dirty="0"/>
          </a:p>
          <a:p>
            <a:endParaRPr lang="en-US" b="1" dirty="0"/>
          </a:p>
        </p:txBody>
      </p:sp>
      <p:cxnSp>
        <p:nvCxnSpPr>
          <p:cNvPr id="7" name="Straight Arrow Connector 6"/>
          <p:cNvCxnSpPr>
            <a:stCxn id="4" idx="1"/>
          </p:cNvCxnSpPr>
          <p:nvPr/>
        </p:nvCxnSpPr>
        <p:spPr>
          <a:xfrm flipH="1">
            <a:off x="4191000" y="1814899"/>
            <a:ext cx="2106010" cy="31870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>
            <a:off x="3048000" y="4027758"/>
            <a:ext cx="2875893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449410" y="2705963"/>
            <a:ext cx="2514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Course visibility</a:t>
            </a:r>
            <a:endParaRPr lang="en-US" altLang="ko-KR" dirty="0" smtClean="0"/>
          </a:p>
          <a:p>
            <a:r>
              <a:rPr lang="ko-KR" altLang="en-US" b="1" dirty="0" smtClean="0"/>
              <a:t>수업 내용을 보이거나 숨길 수 있음</a:t>
            </a:r>
            <a:endParaRPr lang="en-US" b="1" dirty="0"/>
          </a:p>
        </p:txBody>
      </p:sp>
      <p:cxnSp>
        <p:nvCxnSpPr>
          <p:cNvPr id="12" name="Straight Arrow Connector 11"/>
          <p:cNvCxnSpPr>
            <a:stCxn id="11" idx="1"/>
          </p:cNvCxnSpPr>
          <p:nvPr/>
        </p:nvCxnSpPr>
        <p:spPr>
          <a:xfrm flipH="1" flipV="1">
            <a:off x="3048000" y="3048000"/>
            <a:ext cx="3401410" cy="1196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>
            <a:off x="2895600" y="4953000"/>
            <a:ext cx="3028294" cy="304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>
            <a:off x="5781347" y="5638800"/>
            <a:ext cx="142547" cy="228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1882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304800" y="152400"/>
            <a:ext cx="86106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base"/>
            <a:r>
              <a:rPr lang="en-US" altLang="ko-KR" sz="3600" b="1" dirty="0" smtClean="0"/>
              <a:t>5.2 Course </a:t>
            </a:r>
            <a:r>
              <a:rPr lang="ko-KR" altLang="en-US" sz="3600" b="1" dirty="0" smtClean="0"/>
              <a:t>설정 </a:t>
            </a:r>
            <a:r>
              <a:rPr lang="mn-MN" altLang="ko-KR" sz="3600" b="1" dirty="0" smtClean="0"/>
              <a:t>Тохиргоо хийх</a:t>
            </a:r>
            <a:endParaRPr lang="ko-KR" altLang="en-US" sz="3600" b="1" dirty="0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" t="77027" r="255" b="5953"/>
          <a:stretch/>
        </p:blipFill>
        <p:spPr bwMode="auto">
          <a:xfrm>
            <a:off x="532414" y="1295400"/>
            <a:ext cx="7925786" cy="2583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04800" y="3509196"/>
            <a:ext cx="2514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수업의 간략한 소개</a:t>
            </a:r>
            <a:endParaRPr lang="en-US" b="1" dirty="0"/>
          </a:p>
        </p:txBody>
      </p:sp>
      <p:cxnSp>
        <p:nvCxnSpPr>
          <p:cNvPr id="7" name="Straight Arrow Connector 6"/>
          <p:cNvCxnSpPr/>
          <p:nvPr/>
        </p:nvCxnSpPr>
        <p:spPr>
          <a:xfrm flipH="1" flipV="1">
            <a:off x="1066800" y="1905000"/>
            <a:ext cx="76200" cy="1371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32414" y="4493906"/>
            <a:ext cx="1753586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문자로 쓰기</a:t>
            </a:r>
            <a:endParaRPr lang="en-US" b="1" dirty="0"/>
          </a:p>
        </p:txBody>
      </p:sp>
      <p:cxnSp>
        <p:nvCxnSpPr>
          <p:cNvPr id="12" name="Straight Arrow Connector 11"/>
          <p:cNvCxnSpPr/>
          <p:nvPr/>
        </p:nvCxnSpPr>
        <p:spPr>
          <a:xfrm flipV="1">
            <a:off x="1447800" y="3509196"/>
            <a:ext cx="2362200" cy="8342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2676197" y="4493906"/>
            <a:ext cx="1753586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인터넷 자료를 연결하기</a:t>
            </a:r>
            <a:endParaRPr lang="en-US" b="1" dirty="0"/>
          </a:p>
        </p:txBody>
      </p:sp>
      <p:cxnSp>
        <p:nvCxnSpPr>
          <p:cNvPr id="19" name="Straight Arrow Connector 18"/>
          <p:cNvCxnSpPr/>
          <p:nvPr/>
        </p:nvCxnSpPr>
        <p:spPr>
          <a:xfrm flipV="1">
            <a:off x="3657600" y="3228939"/>
            <a:ext cx="2133600" cy="111446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4914407" y="4493906"/>
            <a:ext cx="1753586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그림 자료를 </a:t>
            </a:r>
            <a:endParaRPr lang="en-US" altLang="ko-KR" b="1" dirty="0" smtClean="0"/>
          </a:p>
          <a:p>
            <a:r>
              <a:rPr lang="ko-KR" altLang="en-US" b="1" dirty="0" smtClean="0"/>
              <a:t>올리기</a:t>
            </a:r>
            <a:endParaRPr lang="en-US" b="1" dirty="0"/>
          </a:p>
        </p:txBody>
      </p:sp>
      <p:cxnSp>
        <p:nvCxnSpPr>
          <p:cNvPr id="21" name="Straight Arrow Connector 20"/>
          <p:cNvCxnSpPr/>
          <p:nvPr/>
        </p:nvCxnSpPr>
        <p:spPr>
          <a:xfrm flipV="1">
            <a:off x="5638800" y="3184088"/>
            <a:ext cx="924583" cy="11593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7010400" y="4493906"/>
            <a:ext cx="1753586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동영상 자료를 올리기</a:t>
            </a:r>
            <a:endParaRPr lang="en-US" b="1" dirty="0"/>
          </a:p>
        </p:txBody>
      </p:sp>
      <p:cxnSp>
        <p:nvCxnSpPr>
          <p:cNvPr id="24" name="Straight Arrow Connector 23"/>
          <p:cNvCxnSpPr/>
          <p:nvPr/>
        </p:nvCxnSpPr>
        <p:spPr>
          <a:xfrm flipH="1" flipV="1">
            <a:off x="6868183" y="3184088"/>
            <a:ext cx="599417" cy="11593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571006" y="5638800"/>
            <a:ext cx="5677393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음성을 녹화하거나 바로 동영상 촬영할 수 있다</a:t>
            </a:r>
            <a:endParaRPr lang="en-US" b="1" dirty="0"/>
          </a:p>
        </p:txBody>
      </p:sp>
      <p:cxnSp>
        <p:nvCxnSpPr>
          <p:cNvPr id="27" name="Straight Arrow Connector 26"/>
          <p:cNvCxnSpPr/>
          <p:nvPr/>
        </p:nvCxnSpPr>
        <p:spPr>
          <a:xfrm flipV="1">
            <a:off x="5791200" y="3228939"/>
            <a:ext cx="1676400" cy="25945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8344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52500" y="5126420"/>
            <a:ext cx="74295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Files and uploads</a:t>
            </a:r>
          </a:p>
          <a:p>
            <a:r>
              <a:rPr lang="ko-KR" altLang="en-US" sz="2400" dirty="0" smtClean="0"/>
              <a:t>한 번에 업로드 할 수 있는 파일을 용량을 선택한다</a:t>
            </a:r>
            <a:r>
              <a:rPr lang="en-US" altLang="ko-KR" sz="2400" dirty="0" smtClean="0"/>
              <a:t>. </a:t>
            </a:r>
            <a:r>
              <a:rPr lang="ko-KR" altLang="en-US" sz="2400" dirty="0" smtClean="0"/>
              <a:t>최대 </a:t>
            </a:r>
            <a:r>
              <a:rPr lang="en-US" altLang="ko-KR" sz="2400" dirty="0" smtClean="0"/>
              <a:t>50MB</a:t>
            </a:r>
            <a:r>
              <a:rPr lang="ko-KR" altLang="en-US" sz="2400" dirty="0" smtClean="0"/>
              <a:t>이다</a:t>
            </a:r>
            <a:endParaRPr lang="en-US" sz="2400" dirty="0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9" t="52221" r="64696" b="31669"/>
          <a:stretch/>
        </p:blipFill>
        <p:spPr bwMode="auto">
          <a:xfrm>
            <a:off x="609601" y="909146"/>
            <a:ext cx="7162799" cy="331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0" y="-5255"/>
            <a:ext cx="86106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base"/>
            <a:r>
              <a:rPr lang="en-US" altLang="ko-KR" sz="3600" b="1" dirty="0" smtClean="0"/>
              <a:t>5.2 Course </a:t>
            </a:r>
            <a:r>
              <a:rPr lang="ko-KR" altLang="en-US" sz="3600" b="1" dirty="0" smtClean="0"/>
              <a:t>설정 </a:t>
            </a:r>
            <a:r>
              <a:rPr lang="mn-MN" altLang="ko-KR" sz="3600" b="1" dirty="0" smtClean="0"/>
              <a:t>Тохиргоо хийх</a:t>
            </a:r>
            <a:endParaRPr lang="ko-KR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2739016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52500" y="5126420"/>
            <a:ext cx="74295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Save and display</a:t>
            </a:r>
          </a:p>
          <a:p>
            <a:r>
              <a:rPr lang="ko-KR" altLang="en-US" sz="2400" dirty="0" smtClean="0"/>
              <a:t>나머지 항목은 기본적인 설정으로 한다</a:t>
            </a:r>
            <a:r>
              <a:rPr lang="en-US" altLang="ko-KR" sz="2400" dirty="0" smtClean="0"/>
              <a:t>.</a:t>
            </a:r>
          </a:p>
          <a:p>
            <a:r>
              <a:rPr lang="en-US" altLang="ko-KR" sz="2400" b="1" dirty="0"/>
              <a:t>Save and </a:t>
            </a:r>
            <a:r>
              <a:rPr lang="en-US" altLang="ko-KR" sz="2400" b="1" dirty="0" smtClean="0"/>
              <a:t>display</a:t>
            </a:r>
            <a:r>
              <a:rPr lang="ko-KR" altLang="en-US" sz="2400" b="1" dirty="0" smtClean="0"/>
              <a:t>를 누르면 과목 생성이 끝난다</a:t>
            </a:r>
            <a:r>
              <a:rPr lang="en-US" altLang="ko-KR" sz="2400" b="1" dirty="0" smtClean="0"/>
              <a:t>.</a:t>
            </a:r>
            <a:endParaRPr lang="en-US" altLang="ko-KR" sz="2400" b="1" dirty="0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0" t="79511" r="65725" b="4379"/>
          <a:stretch/>
        </p:blipFill>
        <p:spPr bwMode="auto">
          <a:xfrm>
            <a:off x="609601" y="909146"/>
            <a:ext cx="7162799" cy="331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0" y="-5255"/>
            <a:ext cx="86106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base"/>
            <a:r>
              <a:rPr lang="en-US" altLang="ko-KR" sz="3600" b="1" dirty="0" smtClean="0"/>
              <a:t>5.2 Course </a:t>
            </a:r>
            <a:r>
              <a:rPr lang="ko-KR" altLang="en-US" sz="3600" b="1" dirty="0" smtClean="0"/>
              <a:t>설정 </a:t>
            </a:r>
            <a:r>
              <a:rPr lang="mn-MN" altLang="ko-KR" sz="3600" b="1" dirty="0" smtClean="0"/>
              <a:t>Тохиргоо хийх</a:t>
            </a:r>
            <a:endParaRPr lang="ko-KR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753015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71600" y="5530334"/>
            <a:ext cx="5219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Course format</a:t>
            </a:r>
            <a:r>
              <a:rPr lang="ko-KR" altLang="en-US" b="1" dirty="0" smtClean="0"/>
              <a:t>을 </a:t>
            </a:r>
            <a:r>
              <a:rPr lang="en-US" altLang="ko-KR" b="1" dirty="0" smtClean="0"/>
              <a:t>Grid </a:t>
            </a:r>
            <a:r>
              <a:rPr lang="ko-KR" altLang="en-US" b="1" dirty="0" smtClean="0"/>
              <a:t>형식으로 생성한 모습</a:t>
            </a:r>
            <a:endParaRPr lang="en-US" altLang="ko-KR" sz="2400" b="1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0" y="-5255"/>
            <a:ext cx="86106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base"/>
            <a:r>
              <a:rPr lang="en-US" altLang="ko-KR" sz="3600" b="1" dirty="0" smtClean="0"/>
              <a:t>5.2 Course </a:t>
            </a:r>
            <a:r>
              <a:rPr lang="ko-KR" altLang="en-US" sz="3600" b="1" dirty="0" smtClean="0"/>
              <a:t>설정 </a:t>
            </a:r>
            <a:r>
              <a:rPr lang="mn-MN" altLang="ko-KR" sz="3600" b="1" dirty="0" smtClean="0"/>
              <a:t>Тохиргоо хийх</a:t>
            </a:r>
            <a:endParaRPr lang="ko-KR" altLang="en-US" sz="3600" b="1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901262"/>
            <a:ext cx="7317422" cy="421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5396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0" y="-5255"/>
            <a:ext cx="89154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base"/>
            <a:r>
              <a:rPr lang="en-US" altLang="ko-KR" sz="3600" b="1" dirty="0" smtClean="0"/>
              <a:t>5.3 Topics </a:t>
            </a:r>
            <a:r>
              <a:rPr lang="ko-KR" altLang="en-US" sz="3600" b="1" dirty="0" smtClean="0"/>
              <a:t>차시별 수업</a:t>
            </a:r>
            <a:r>
              <a:rPr lang="en-US" altLang="ko-KR" sz="3600" b="1" dirty="0" smtClean="0"/>
              <a:t>/</a:t>
            </a:r>
            <a:r>
              <a:rPr lang="mn-MN" altLang="ko-KR" sz="3600" b="1" dirty="0" smtClean="0"/>
              <a:t>Ээлжит хичээл/</a:t>
            </a:r>
            <a:endParaRPr lang="ko-KR" altLang="en-US" sz="3600" b="1" dirty="0"/>
          </a:p>
        </p:txBody>
      </p:sp>
      <p:pic>
        <p:nvPicPr>
          <p:cNvPr id="2253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996" b="94825"/>
          <a:stretch/>
        </p:blipFill>
        <p:spPr bwMode="auto">
          <a:xfrm>
            <a:off x="256519" y="1295400"/>
            <a:ext cx="840643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457200" y="3276600"/>
            <a:ext cx="67818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 smtClean="0"/>
              <a:t>차시별 수업 내용을 수정하기 위해서는 </a:t>
            </a:r>
            <a:r>
              <a:rPr lang="en-US" altLang="ko-KR" sz="2800" b="1" dirty="0" smtClean="0"/>
              <a:t>Turn </a:t>
            </a:r>
            <a:r>
              <a:rPr lang="en-US" altLang="ko-KR" sz="2800" b="1" dirty="0" err="1" smtClean="0"/>
              <a:t>editin</a:t>
            </a:r>
            <a:r>
              <a:rPr lang="en-US" altLang="ko-KR" sz="2800" b="1" dirty="0" smtClean="0"/>
              <a:t> on</a:t>
            </a:r>
            <a:r>
              <a:rPr lang="ko-KR" altLang="en-US" sz="2800" b="1" dirty="0" smtClean="0"/>
              <a:t>을 눌러 수정 상태로 바꾸어야 한다</a:t>
            </a:r>
            <a:r>
              <a:rPr lang="en-US" altLang="ko-KR" sz="2800" b="1" dirty="0" smtClean="0"/>
              <a:t>.</a:t>
            </a:r>
            <a:endParaRPr lang="en-US" altLang="ko-KR" sz="2800" b="1" dirty="0"/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108" r="13996" b="94825"/>
          <a:stretch/>
        </p:blipFill>
        <p:spPr bwMode="auto">
          <a:xfrm>
            <a:off x="457200" y="2286000"/>
            <a:ext cx="27432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Arrow Connector 3"/>
          <p:cNvCxnSpPr/>
          <p:nvPr/>
        </p:nvCxnSpPr>
        <p:spPr>
          <a:xfrm flipV="1">
            <a:off x="4191000" y="1905000"/>
            <a:ext cx="3048000" cy="1219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495800"/>
            <a:ext cx="370257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457200" y="5689054"/>
            <a:ext cx="6781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 smtClean="0"/>
              <a:t>차시별 수업 내용을 수정할 수 있는 상태</a:t>
            </a:r>
            <a:endParaRPr lang="en-US" altLang="ko-KR" sz="2800" b="1" dirty="0"/>
          </a:p>
        </p:txBody>
      </p:sp>
      <p:cxnSp>
        <p:nvCxnSpPr>
          <p:cNvPr id="14" name="Straight Arrow Connector 13"/>
          <p:cNvCxnSpPr/>
          <p:nvPr/>
        </p:nvCxnSpPr>
        <p:spPr>
          <a:xfrm flipV="1">
            <a:off x="1676400" y="5181600"/>
            <a:ext cx="2783335" cy="304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231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390650"/>
            <a:ext cx="2219325" cy="203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0" y="-5255"/>
            <a:ext cx="89154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base"/>
            <a:r>
              <a:rPr lang="en-US" altLang="ko-KR" sz="3600" b="1" dirty="0" smtClean="0"/>
              <a:t>5.3.1 Topics </a:t>
            </a:r>
            <a:r>
              <a:rPr lang="ko-KR" altLang="en-US" sz="3600" b="1" dirty="0" smtClean="0"/>
              <a:t>차시별 수업 제목 수정</a:t>
            </a:r>
            <a:endParaRPr lang="ko-KR" altLang="en-US" sz="36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3762703" y="1414298"/>
            <a:ext cx="461236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차시별 수업 제목을 수정하기 위해서는 </a:t>
            </a:r>
            <a:r>
              <a:rPr lang="en-US" altLang="ko-KR" sz="2000" b="1" dirty="0" smtClean="0"/>
              <a:t>Section </a:t>
            </a:r>
            <a:r>
              <a:rPr lang="ko-KR" altLang="en-US" sz="2000" b="1" dirty="0" smtClean="0"/>
              <a:t>을 눌러 수정 상태로 들어갈 수 있다</a:t>
            </a:r>
            <a:r>
              <a:rPr lang="en-US" altLang="ko-KR" sz="2000" b="1" dirty="0" smtClean="0"/>
              <a:t>.</a:t>
            </a:r>
            <a:endParaRPr lang="en-US" altLang="ko-KR" sz="2000" b="1" dirty="0"/>
          </a:p>
        </p:txBody>
      </p:sp>
      <p:cxnSp>
        <p:nvCxnSpPr>
          <p:cNvPr id="4" name="Straight Arrow Connector 3"/>
          <p:cNvCxnSpPr/>
          <p:nvPr/>
        </p:nvCxnSpPr>
        <p:spPr>
          <a:xfrm flipH="1" flipV="1">
            <a:off x="2133600" y="1600200"/>
            <a:ext cx="1600200" cy="50783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3880945" y="2538680"/>
            <a:ext cx="461236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/>
              <a:t>Change image</a:t>
            </a:r>
          </a:p>
          <a:p>
            <a:r>
              <a:rPr lang="ko-KR" altLang="en-US" sz="2000" b="1" dirty="0" smtClean="0"/>
              <a:t>차시별 수업과 관련된 그림을 올려</a:t>
            </a:r>
            <a:endParaRPr lang="en-US" altLang="ko-KR" sz="2000" b="1" dirty="0" smtClean="0"/>
          </a:p>
          <a:p>
            <a:r>
              <a:rPr lang="ko-KR" altLang="en-US" sz="2000" b="1" dirty="0" smtClean="0"/>
              <a:t>시각적으로 찾기 쉽게 도와주는 기능이다</a:t>
            </a:r>
            <a:r>
              <a:rPr lang="en-US" altLang="ko-KR" sz="2000" b="1" dirty="0" smtClean="0"/>
              <a:t>. </a:t>
            </a:r>
            <a:r>
              <a:rPr lang="ko-KR" altLang="en-US" sz="2000" b="1" dirty="0" smtClean="0"/>
              <a:t>그림을 올리지 않아도 된다</a:t>
            </a:r>
            <a:r>
              <a:rPr lang="en-US" altLang="ko-KR" sz="2000" b="1" dirty="0" smtClean="0"/>
              <a:t>.</a:t>
            </a:r>
            <a:endParaRPr lang="en-US" altLang="ko-KR" sz="2000" b="1" dirty="0"/>
          </a:p>
        </p:txBody>
      </p:sp>
      <p:cxnSp>
        <p:nvCxnSpPr>
          <p:cNvPr id="16" name="Straight Arrow Connector 15"/>
          <p:cNvCxnSpPr/>
          <p:nvPr/>
        </p:nvCxnSpPr>
        <p:spPr>
          <a:xfrm flipH="1" flipV="1">
            <a:off x="2280745" y="3200400"/>
            <a:ext cx="1600200" cy="50783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892" y="4038600"/>
            <a:ext cx="2546953" cy="211033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5408" y="4038600"/>
            <a:ext cx="3310820" cy="211033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8233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009" y="1305050"/>
            <a:ext cx="3153155" cy="17429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0" y="-5255"/>
            <a:ext cx="89154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base"/>
            <a:r>
              <a:rPr lang="en-US" altLang="ko-KR" sz="3600" b="1" dirty="0" smtClean="0"/>
              <a:t>5.3.1 Topics </a:t>
            </a:r>
            <a:r>
              <a:rPr lang="ko-KR" altLang="en-US" sz="3600" b="1" dirty="0" smtClean="0"/>
              <a:t>차시별 수업 제목 수정</a:t>
            </a:r>
            <a:endParaRPr lang="ko-KR" altLang="en-US" sz="36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3762703" y="1414298"/>
            <a:ext cx="461236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차시별 수업 제목을 수정하기 위해서는 연필 아이콘을 눌러 수정 한다</a:t>
            </a:r>
            <a:r>
              <a:rPr lang="en-US" altLang="ko-KR" sz="2000" b="1" dirty="0" smtClean="0"/>
              <a:t>.</a:t>
            </a:r>
          </a:p>
          <a:p>
            <a:r>
              <a:rPr lang="ko-KR" altLang="en-US" sz="2000" b="1" dirty="0" smtClean="0"/>
              <a:t>제목을 쓰고 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반드시 </a:t>
            </a:r>
            <a:r>
              <a:rPr lang="en-US" altLang="ko-KR" sz="2000" b="1" dirty="0" smtClean="0">
                <a:solidFill>
                  <a:srgbClr val="FF0000"/>
                </a:solidFill>
              </a:rPr>
              <a:t>Enter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키</a:t>
            </a:r>
            <a:r>
              <a:rPr lang="ko-KR" altLang="en-US" sz="2000" b="1" dirty="0" smtClean="0"/>
              <a:t>를 눌러야 수정한 내용이 바뀐다</a:t>
            </a:r>
            <a:endParaRPr lang="en-US" altLang="ko-KR" sz="2000" b="1" dirty="0"/>
          </a:p>
        </p:txBody>
      </p:sp>
      <p:cxnSp>
        <p:nvCxnSpPr>
          <p:cNvPr id="4" name="Straight Arrow Connector 3"/>
          <p:cNvCxnSpPr/>
          <p:nvPr/>
        </p:nvCxnSpPr>
        <p:spPr>
          <a:xfrm flipH="1">
            <a:off x="2514600" y="1668694"/>
            <a:ext cx="1366345" cy="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008" y="3429000"/>
            <a:ext cx="3153155" cy="195280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3349368"/>
            <a:ext cx="2200275" cy="20193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4033837" y="5638800"/>
            <a:ext cx="2514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수정된 상태의 예시</a:t>
            </a:r>
            <a:endParaRPr lang="en-US" altLang="ko-KR" sz="2000" b="1" dirty="0"/>
          </a:p>
        </p:txBody>
      </p:sp>
    </p:spTree>
    <p:extLst>
      <p:ext uri="{BB962C8B-B14F-4D97-AF65-F5344CB8AC3E}">
        <p14:creationId xmlns:p14="http://schemas.microsoft.com/office/powerpoint/2010/main" val="4147171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164" y="1320810"/>
            <a:ext cx="2701725" cy="15104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0" y="-5255"/>
            <a:ext cx="89154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base"/>
            <a:r>
              <a:rPr lang="en-US" altLang="ko-KR" sz="3600" b="1" dirty="0" smtClean="0"/>
              <a:t>5.3.2 Topics </a:t>
            </a:r>
            <a:r>
              <a:rPr lang="ko-KR" altLang="en-US" sz="3600" b="1" dirty="0" smtClean="0"/>
              <a:t>차시별 수업 내용 수정</a:t>
            </a:r>
            <a:endParaRPr lang="ko-KR" altLang="en-US" sz="36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3762701" y="3011355"/>
            <a:ext cx="461236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/>
              <a:t>Edit section </a:t>
            </a:r>
            <a:r>
              <a:rPr lang="ko-KR" altLang="en-US" sz="2000" b="1" dirty="0" smtClean="0"/>
              <a:t>수업 내용을 수정</a:t>
            </a:r>
            <a:endParaRPr lang="en-US" altLang="ko-KR" sz="2000" b="1" dirty="0" smtClean="0"/>
          </a:p>
          <a:p>
            <a:endParaRPr lang="en-US" altLang="ko-KR" sz="2000" b="1" dirty="0" smtClean="0"/>
          </a:p>
          <a:p>
            <a:r>
              <a:rPr lang="en-US" altLang="ko-KR" sz="2000" b="1" dirty="0" smtClean="0"/>
              <a:t>Highlight </a:t>
            </a:r>
            <a:r>
              <a:rPr lang="ko-KR" altLang="en-US" sz="2000" b="1" dirty="0" smtClean="0"/>
              <a:t>차시별 수업 강조</a:t>
            </a:r>
            <a:endParaRPr lang="en-US" altLang="ko-KR" sz="2000" b="1" dirty="0" smtClean="0"/>
          </a:p>
          <a:p>
            <a:endParaRPr lang="en-US" altLang="ko-KR" sz="2000" b="1" dirty="0" smtClean="0"/>
          </a:p>
          <a:p>
            <a:r>
              <a:rPr lang="en-US" altLang="ko-KR" sz="2000" b="1" dirty="0" smtClean="0"/>
              <a:t>Hide section </a:t>
            </a:r>
            <a:r>
              <a:rPr lang="ko-KR" altLang="en-US" sz="2000" b="1" dirty="0"/>
              <a:t>차시별 수업 </a:t>
            </a:r>
            <a:r>
              <a:rPr lang="ko-KR" altLang="en-US" sz="2000" b="1" dirty="0" smtClean="0"/>
              <a:t>숨기기</a:t>
            </a:r>
            <a:endParaRPr lang="en-US" altLang="ko-KR" sz="2000" b="1" dirty="0" smtClean="0"/>
          </a:p>
          <a:p>
            <a:endParaRPr lang="en-US" altLang="ko-KR" sz="2000" b="1" dirty="0" smtClean="0"/>
          </a:p>
          <a:p>
            <a:r>
              <a:rPr lang="en-US" altLang="ko-KR" sz="2000" b="1" dirty="0" smtClean="0"/>
              <a:t>Delete </a:t>
            </a:r>
            <a:r>
              <a:rPr lang="en-US" altLang="ko-KR" sz="2000" b="1" dirty="0"/>
              <a:t>section </a:t>
            </a:r>
            <a:r>
              <a:rPr lang="ko-KR" altLang="en-US" sz="2000" b="1" dirty="0"/>
              <a:t>차시별 수업 </a:t>
            </a:r>
            <a:r>
              <a:rPr lang="ko-KR" altLang="en-US" sz="2000" b="1" dirty="0" smtClean="0"/>
              <a:t>삭</a:t>
            </a:r>
            <a:r>
              <a:rPr lang="ko-KR" altLang="en-US" sz="2000" b="1" dirty="0"/>
              <a:t>제</a:t>
            </a:r>
            <a:r>
              <a:rPr lang="ko-KR" altLang="en-US" sz="2000" b="1" dirty="0" smtClean="0"/>
              <a:t>하기 </a:t>
            </a:r>
            <a:endParaRPr lang="en-US" altLang="ko-KR" sz="2000" b="1" dirty="0" smtClean="0"/>
          </a:p>
          <a:p>
            <a:endParaRPr lang="en-US" altLang="ko-KR" sz="2000" b="1" dirty="0"/>
          </a:p>
          <a:p>
            <a:r>
              <a:rPr lang="en-US" altLang="ko-KR" sz="2000" b="1" dirty="0" smtClean="0">
                <a:solidFill>
                  <a:srgbClr val="FF0000"/>
                </a:solidFill>
              </a:rPr>
              <a:t>%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주의 </a:t>
            </a:r>
            <a:r>
              <a:rPr lang="en-US" altLang="ko-KR" sz="2000" b="1" dirty="0" smtClean="0">
                <a:solidFill>
                  <a:srgbClr val="FF0000"/>
                </a:solidFill>
              </a:rPr>
              <a:t>: </a:t>
            </a:r>
            <a:r>
              <a:rPr lang="ko-KR" altLang="en-US" sz="2000" b="1" dirty="0" smtClean="0"/>
              <a:t>작업한 수업 내용이 삭제되므로 주의를 요망</a:t>
            </a:r>
            <a:endParaRPr lang="en-US" altLang="ko-KR" sz="2000" b="1" dirty="0"/>
          </a:p>
        </p:txBody>
      </p:sp>
      <p:cxnSp>
        <p:nvCxnSpPr>
          <p:cNvPr id="4" name="Straight Arrow Connector 3"/>
          <p:cNvCxnSpPr/>
          <p:nvPr/>
        </p:nvCxnSpPr>
        <p:spPr>
          <a:xfrm flipH="1">
            <a:off x="3197772" y="1668694"/>
            <a:ext cx="683174" cy="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301" y="3011355"/>
            <a:ext cx="2688587" cy="360023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3915103" y="1566698"/>
            <a:ext cx="461236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차시별 수업 내용을 수정하기 위해서는 </a:t>
            </a:r>
            <a:r>
              <a:rPr lang="en-US" altLang="ko-KR" sz="2000" b="1" dirty="0" smtClean="0"/>
              <a:t>Edit</a:t>
            </a:r>
            <a:r>
              <a:rPr lang="ko-KR" altLang="en-US" sz="2000" b="1" dirty="0" smtClean="0"/>
              <a:t> 선택 표시를 눌러 수정 방법을 </a:t>
            </a:r>
            <a:endParaRPr lang="en-US" altLang="ko-KR" sz="2000" b="1" dirty="0" smtClean="0"/>
          </a:p>
          <a:p>
            <a:r>
              <a:rPr lang="ko-KR" altLang="en-US" sz="2000" b="1" dirty="0" smtClean="0"/>
              <a:t>고른다</a:t>
            </a:r>
            <a:r>
              <a:rPr lang="en-US" altLang="ko-KR" sz="2000" b="1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4720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0" y="-5255"/>
            <a:ext cx="89154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base"/>
            <a:r>
              <a:rPr lang="en-US" altLang="ko-KR" sz="3600" b="1" dirty="0" smtClean="0"/>
              <a:t>5.3.3 Topics </a:t>
            </a:r>
            <a:r>
              <a:rPr lang="ko-KR" altLang="en-US" sz="3600" b="1" dirty="0" smtClean="0"/>
              <a:t>차시별 수업 내용 수정 도구</a:t>
            </a:r>
            <a:endParaRPr lang="ko-KR" altLang="en-US" sz="36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1574762" y="5105400"/>
            <a:ext cx="461236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/>
              <a:t>Summary </a:t>
            </a:r>
            <a:r>
              <a:rPr lang="ko-KR" altLang="en-US" sz="2000" b="1" dirty="0" smtClean="0"/>
              <a:t>메뉴에서 위의 </a:t>
            </a:r>
            <a:r>
              <a:rPr lang="en-US" altLang="ko-KR" sz="2000" b="1" dirty="0" smtClean="0"/>
              <a:t>6</a:t>
            </a:r>
            <a:r>
              <a:rPr lang="ko-KR" altLang="en-US" sz="2000" b="1" dirty="0" smtClean="0"/>
              <a:t>가지 선택을 통해 차시별 수업 내용을 입력하거나 수정할 수 있다</a:t>
            </a:r>
            <a:endParaRPr lang="en-US" altLang="ko-KR" sz="2000" b="1" dirty="0" smtClean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042" y="1295400"/>
            <a:ext cx="6915150" cy="368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52600" y="1828800"/>
            <a:ext cx="44345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   1                       2     3  4  5   6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57855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0" y="-5255"/>
            <a:ext cx="89154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base"/>
            <a:r>
              <a:rPr lang="en-US" altLang="ko-KR" sz="3600" b="1" dirty="0" smtClean="0"/>
              <a:t>5.3.3 Topics </a:t>
            </a:r>
            <a:r>
              <a:rPr lang="ko-KR" altLang="en-US" sz="3600" b="1" dirty="0" smtClean="0"/>
              <a:t>차시별 수업 내용 수정 도구</a:t>
            </a:r>
            <a:endParaRPr lang="ko-KR" altLang="en-US" sz="36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2743200"/>
            <a:ext cx="8001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먼저 수업에 사용할 인터넷 자료를 찾아 그 주소를 복사한다</a:t>
            </a:r>
            <a:r>
              <a:rPr lang="en-US" altLang="ko-KR" sz="2000" b="1" dirty="0" smtClean="0"/>
              <a:t>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24532" y="941834"/>
            <a:ext cx="70954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2.</a:t>
            </a:r>
            <a:r>
              <a:rPr lang="ko-KR" altLang="en-US" b="1" dirty="0" smtClean="0"/>
              <a:t> </a:t>
            </a:r>
            <a:r>
              <a:rPr lang="ko-KR" altLang="en-US" b="1" dirty="0"/>
              <a:t>외부 인터넷 자료나 컴퓨터의 파일을 연결하기와 연결 끊기</a:t>
            </a:r>
            <a:endParaRPr lang="ko-KR" alt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021"/>
          <a:stretch/>
        </p:blipFill>
        <p:spPr bwMode="auto">
          <a:xfrm>
            <a:off x="685800" y="1600200"/>
            <a:ext cx="7121863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1" y="3429000"/>
            <a:ext cx="4000500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4914900" y="3447393"/>
            <a:ext cx="40005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/>
              <a:t>Link </a:t>
            </a:r>
            <a:r>
              <a:rPr lang="ko-KR" altLang="en-US" sz="2000" b="1" dirty="0" smtClean="0"/>
              <a:t>항목을 눌러</a:t>
            </a:r>
            <a:endParaRPr lang="en-US" altLang="ko-KR" sz="2000" b="1" dirty="0" smtClean="0"/>
          </a:p>
          <a:p>
            <a:r>
              <a:rPr lang="ko-KR" altLang="en-US" sz="2000" b="1" dirty="0" smtClean="0"/>
              <a:t>복사한 주소를 붙어넣기를 한 후</a:t>
            </a:r>
            <a:endParaRPr lang="en-US" altLang="ko-KR" sz="2000" b="1" dirty="0" smtClean="0"/>
          </a:p>
          <a:p>
            <a:r>
              <a:rPr lang="en-US" altLang="ko-KR" sz="2000" b="1" dirty="0" smtClean="0"/>
              <a:t>Create link </a:t>
            </a:r>
            <a:r>
              <a:rPr lang="ko-KR" altLang="en-US" sz="2000" b="1" dirty="0" smtClean="0"/>
              <a:t>버튼을 누르면 된다</a:t>
            </a:r>
            <a:endParaRPr lang="en-US" altLang="ko-KR" sz="2000" b="1" dirty="0" smtClean="0"/>
          </a:p>
        </p:txBody>
      </p:sp>
    </p:spTree>
    <p:extLst>
      <p:ext uri="{BB962C8B-B14F-4D97-AF65-F5344CB8AC3E}">
        <p14:creationId xmlns:p14="http://schemas.microsoft.com/office/powerpoint/2010/main" val="687499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0" y="-5255"/>
            <a:ext cx="89154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base"/>
            <a:r>
              <a:rPr lang="en-US" altLang="ko-KR" sz="3600" b="1" dirty="0" smtClean="0"/>
              <a:t>5.3.3 Topics </a:t>
            </a:r>
            <a:r>
              <a:rPr lang="ko-KR" altLang="en-US" sz="3600" b="1" dirty="0" smtClean="0"/>
              <a:t>차시별 수업 내용 수정 도구</a:t>
            </a:r>
            <a:endParaRPr lang="ko-KR" altLang="en-US" sz="36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524532" y="941834"/>
            <a:ext cx="70954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3.</a:t>
            </a:r>
            <a:r>
              <a:rPr lang="ko-KR" altLang="en-US" b="1" dirty="0" smtClean="0"/>
              <a:t> 그림 올리기</a:t>
            </a:r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4912272" y="1448785"/>
            <a:ext cx="40005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/>
              <a:t>Browse repo</a:t>
            </a:r>
          </a:p>
          <a:p>
            <a:r>
              <a:rPr lang="ko-KR" altLang="en-US" sz="2000" b="1" dirty="0" smtClean="0"/>
              <a:t>눌러서 자신의 컴퓨터의 그림 자료를 찾아 선택한다</a:t>
            </a:r>
            <a:endParaRPr lang="en-US" altLang="ko-KR" sz="2000" b="1" dirty="0" smtClean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721" y="1438275"/>
            <a:ext cx="4162425" cy="397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4072266" y="2916405"/>
            <a:ext cx="49902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/>
              <a:t>Description not necessary</a:t>
            </a:r>
          </a:p>
          <a:p>
            <a:r>
              <a:rPr lang="ko-KR" altLang="en-US" sz="2000" b="1" dirty="0" smtClean="0"/>
              <a:t>활성화 해야 그림을 올릴 수 있다</a:t>
            </a:r>
            <a:endParaRPr lang="en-US" altLang="ko-KR" sz="2000" b="1" dirty="0" smtClean="0"/>
          </a:p>
          <a:p>
            <a:r>
              <a:rPr lang="ko-KR" altLang="en-US" sz="2000" b="1" dirty="0" smtClean="0"/>
              <a:t>아니면 위의 란에 그림 제목을 적는다</a:t>
            </a:r>
            <a:endParaRPr lang="en-US" altLang="ko-KR" sz="2000" b="1" dirty="0" smtClean="0"/>
          </a:p>
        </p:txBody>
      </p:sp>
      <p:cxnSp>
        <p:nvCxnSpPr>
          <p:cNvPr id="4" name="Straight Arrow Connector 3"/>
          <p:cNvCxnSpPr/>
          <p:nvPr/>
        </p:nvCxnSpPr>
        <p:spPr>
          <a:xfrm flipH="1">
            <a:off x="3810000" y="1828800"/>
            <a:ext cx="1021146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>
            <a:off x="2749933" y="3171988"/>
            <a:ext cx="1471613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153722" y="4110528"/>
            <a:ext cx="499027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/>
              <a:t>Size</a:t>
            </a:r>
            <a:r>
              <a:rPr lang="ko-KR" altLang="en-US" sz="2000" b="1" dirty="0" smtClean="0"/>
              <a:t>는 </a:t>
            </a:r>
            <a:r>
              <a:rPr lang="en-US" altLang="ko-KR" sz="2000" b="1" dirty="0" smtClean="0"/>
              <a:t>800 dpi</a:t>
            </a:r>
            <a:r>
              <a:rPr lang="ko-KR" altLang="en-US" sz="2000" b="1" dirty="0" smtClean="0"/>
              <a:t>를 넘지 않을 것</a:t>
            </a:r>
            <a:endParaRPr lang="en-US" altLang="ko-KR" sz="2000" b="1" dirty="0" smtClean="0"/>
          </a:p>
          <a:p>
            <a:r>
              <a:rPr lang="en-US" altLang="ko-KR" sz="2000" b="1" dirty="0" smtClean="0"/>
              <a:t>Auto size </a:t>
            </a:r>
            <a:r>
              <a:rPr lang="ko-KR" altLang="en-US" sz="2000" b="1" dirty="0" smtClean="0"/>
              <a:t>활성화 해서 </a:t>
            </a:r>
            <a:endParaRPr lang="en-US" altLang="ko-KR" sz="2000" b="1" dirty="0" smtClean="0"/>
          </a:p>
          <a:p>
            <a:r>
              <a:rPr lang="ko-KR" altLang="en-US" sz="2000" b="1" dirty="0" smtClean="0"/>
              <a:t>그림의 가로와 세로가 </a:t>
            </a:r>
            <a:endParaRPr lang="en-US" altLang="ko-KR" sz="2000" b="1" dirty="0" smtClean="0"/>
          </a:p>
          <a:p>
            <a:r>
              <a:rPr lang="ko-KR" altLang="en-US" sz="2000" b="1" dirty="0" smtClean="0"/>
              <a:t>자동으로 변결되도록 한다</a:t>
            </a:r>
            <a:endParaRPr lang="en-US" altLang="ko-KR" sz="2000" b="1" dirty="0" smtClean="0"/>
          </a:p>
        </p:txBody>
      </p:sp>
      <p:cxnSp>
        <p:nvCxnSpPr>
          <p:cNvPr id="15" name="Straight Arrow Connector 14"/>
          <p:cNvCxnSpPr/>
          <p:nvPr/>
        </p:nvCxnSpPr>
        <p:spPr>
          <a:xfrm flipH="1" flipV="1">
            <a:off x="2209800" y="4110528"/>
            <a:ext cx="2011746" cy="38527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54642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0" y="-5255"/>
            <a:ext cx="89154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base"/>
            <a:r>
              <a:rPr lang="en-US" altLang="ko-KR" sz="3600" b="1" dirty="0" smtClean="0"/>
              <a:t>5.3.3 Topics </a:t>
            </a:r>
            <a:r>
              <a:rPr lang="ko-KR" altLang="en-US" sz="3600" b="1" dirty="0" smtClean="0"/>
              <a:t>차시별 수업 내용 수정 도구</a:t>
            </a:r>
            <a:endParaRPr lang="ko-KR" altLang="en-US" sz="36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524532" y="941834"/>
            <a:ext cx="70954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4.</a:t>
            </a:r>
            <a:r>
              <a:rPr lang="ko-KR" altLang="en-US" b="1" dirty="0" smtClean="0"/>
              <a:t> 오디오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동영상 올리기</a:t>
            </a:r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345496" y="2786460"/>
            <a:ext cx="40005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/>
              <a:t>Browse repo</a:t>
            </a:r>
          </a:p>
          <a:p>
            <a:r>
              <a:rPr lang="ko-KR" altLang="en-US" sz="2000" b="1" dirty="0" smtClean="0"/>
              <a:t>눌러서 자신의 컴퓨터에서</a:t>
            </a:r>
            <a:endParaRPr lang="en-US" altLang="ko-KR" sz="2000" b="1" dirty="0" smtClean="0"/>
          </a:p>
          <a:p>
            <a:r>
              <a:rPr lang="ko-KR" altLang="en-US" sz="2000" b="1" dirty="0" smtClean="0"/>
              <a:t>해당 </a:t>
            </a:r>
            <a:r>
              <a:rPr lang="en-US" altLang="ko-KR" sz="2000" b="1" dirty="0" smtClean="0"/>
              <a:t>media</a:t>
            </a:r>
            <a:r>
              <a:rPr lang="ko-KR" altLang="en-US" sz="2000" b="1" dirty="0" smtClean="0"/>
              <a:t>을 찾아 선택한다</a:t>
            </a:r>
            <a:endParaRPr lang="en-US" altLang="ko-KR" sz="2000" b="1" dirty="0" smtClean="0"/>
          </a:p>
        </p:txBody>
      </p:sp>
      <p:sp>
        <p:nvSpPr>
          <p:cNvPr id="14" name="TextBox 13"/>
          <p:cNvSpPr txBox="1"/>
          <p:nvPr/>
        </p:nvSpPr>
        <p:spPr>
          <a:xfrm>
            <a:off x="524532" y="4391560"/>
            <a:ext cx="82384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/>
              <a:t>Enter Name </a:t>
            </a:r>
          </a:p>
          <a:p>
            <a:r>
              <a:rPr lang="en-US" altLang="ko-KR" sz="2000" b="1" dirty="0" smtClean="0"/>
              <a:t>Server</a:t>
            </a:r>
            <a:r>
              <a:rPr lang="ko-KR" altLang="en-US" sz="2000" b="1" dirty="0" smtClean="0"/>
              <a:t>에 저장할 이름을 변경할 수 있으나 그냥 적지 않아도 된다</a:t>
            </a:r>
            <a:endParaRPr lang="en-US" altLang="ko-KR" sz="2000" b="1" dirty="0" smtClean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532" y="1474731"/>
            <a:ext cx="4657068" cy="263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5257800" y="1609695"/>
            <a:ext cx="40005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/>
              <a:t>Link, Video, Audio</a:t>
            </a:r>
          </a:p>
          <a:p>
            <a:r>
              <a:rPr lang="ko-KR" altLang="en-US" sz="2000" b="1" dirty="0" smtClean="0"/>
              <a:t>선택 페이지에서</a:t>
            </a:r>
            <a:endParaRPr lang="en-US" altLang="ko-KR" sz="2000" b="1" dirty="0" smtClean="0"/>
          </a:p>
          <a:p>
            <a:r>
              <a:rPr lang="ko-KR" altLang="en-US" sz="2000" b="1" dirty="0" smtClean="0"/>
              <a:t>올리고자 하는 형식을 선택한다</a:t>
            </a:r>
            <a:endParaRPr lang="en-US" altLang="ko-KR" sz="2000" b="1" dirty="0" smtClean="0"/>
          </a:p>
        </p:txBody>
      </p:sp>
      <p:sp>
        <p:nvSpPr>
          <p:cNvPr id="16" name="TextBox 15"/>
          <p:cNvSpPr txBox="1"/>
          <p:nvPr/>
        </p:nvSpPr>
        <p:spPr>
          <a:xfrm>
            <a:off x="557049" y="5562600"/>
            <a:ext cx="82384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solidFill>
                  <a:srgbClr val="FF0000"/>
                </a:solidFill>
              </a:rPr>
              <a:t>Audio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는 </a:t>
            </a:r>
            <a:r>
              <a:rPr lang="en-US" altLang="ko-KR" sz="2000" b="1" dirty="0" smtClean="0">
                <a:solidFill>
                  <a:srgbClr val="FF0000"/>
                </a:solidFill>
              </a:rPr>
              <a:t>mp3, Video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는 </a:t>
            </a:r>
            <a:r>
              <a:rPr lang="en-US" altLang="ko-KR" sz="2000" b="1" dirty="0" smtClean="0">
                <a:solidFill>
                  <a:srgbClr val="FF0000"/>
                </a:solidFill>
              </a:rPr>
              <a:t>mp4 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파일 형식</a:t>
            </a:r>
            <a:r>
              <a:rPr lang="ko-KR" altLang="en-US" sz="2000" b="1" dirty="0" smtClean="0"/>
              <a:t>을 준비해야 한다</a:t>
            </a:r>
            <a:endParaRPr lang="en-US" altLang="ko-KR" sz="2000" b="1" dirty="0" smtClean="0"/>
          </a:p>
        </p:txBody>
      </p:sp>
    </p:spTree>
    <p:extLst>
      <p:ext uri="{BB962C8B-B14F-4D97-AF65-F5344CB8AC3E}">
        <p14:creationId xmlns:p14="http://schemas.microsoft.com/office/powerpoint/2010/main" val="2714259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0" y="-5255"/>
            <a:ext cx="89154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base"/>
            <a:r>
              <a:rPr lang="en-US" altLang="ko-KR" sz="3600" b="1" dirty="0" smtClean="0"/>
              <a:t>5.3.3 Topics </a:t>
            </a:r>
            <a:r>
              <a:rPr lang="ko-KR" altLang="en-US" sz="3600" b="1" dirty="0" smtClean="0"/>
              <a:t>차시별 수업 내용 수정 도구</a:t>
            </a:r>
            <a:endParaRPr lang="ko-KR" altLang="en-US" sz="36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524532" y="941834"/>
            <a:ext cx="70954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5.</a:t>
            </a:r>
            <a:r>
              <a:rPr lang="ko-KR" altLang="en-US" b="1" dirty="0" smtClean="0"/>
              <a:t> 오디오 직접 녹음하기</a:t>
            </a:r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345496" y="2786460"/>
            <a:ext cx="40005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/>
              <a:t>Browse repo</a:t>
            </a:r>
          </a:p>
          <a:p>
            <a:r>
              <a:rPr lang="ko-KR" altLang="en-US" sz="2000" b="1" dirty="0" smtClean="0"/>
              <a:t>눌러서 자신의 컴퓨터에서</a:t>
            </a:r>
            <a:endParaRPr lang="en-US" altLang="ko-KR" sz="2000" b="1" dirty="0" smtClean="0"/>
          </a:p>
          <a:p>
            <a:r>
              <a:rPr lang="ko-KR" altLang="en-US" sz="2000" b="1" dirty="0" smtClean="0"/>
              <a:t>해당 </a:t>
            </a:r>
            <a:r>
              <a:rPr lang="en-US" altLang="ko-KR" sz="2000" b="1" dirty="0" smtClean="0"/>
              <a:t>media</a:t>
            </a:r>
            <a:r>
              <a:rPr lang="ko-KR" altLang="en-US" sz="2000" b="1" dirty="0" smtClean="0"/>
              <a:t>을 찾아 선택한다</a:t>
            </a:r>
            <a:endParaRPr lang="en-US" altLang="ko-KR" sz="2000" b="1" dirty="0" smtClean="0"/>
          </a:p>
        </p:txBody>
      </p:sp>
      <p:sp>
        <p:nvSpPr>
          <p:cNvPr id="14" name="TextBox 13"/>
          <p:cNvSpPr txBox="1"/>
          <p:nvPr/>
        </p:nvSpPr>
        <p:spPr>
          <a:xfrm>
            <a:off x="524532" y="4391560"/>
            <a:ext cx="82384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/>
              <a:t>Enter Name </a:t>
            </a:r>
          </a:p>
          <a:p>
            <a:r>
              <a:rPr lang="en-US" altLang="ko-KR" sz="2000" b="1" dirty="0" smtClean="0"/>
              <a:t>Server</a:t>
            </a:r>
            <a:r>
              <a:rPr lang="ko-KR" altLang="en-US" sz="2000" b="1" dirty="0" smtClean="0"/>
              <a:t>에 저장할 이름을 변경할 수 있으나 그냥 적지 않아도 된다</a:t>
            </a:r>
            <a:endParaRPr lang="en-US" altLang="ko-KR" sz="2000" b="1" dirty="0" smtClean="0"/>
          </a:p>
        </p:txBody>
      </p:sp>
      <p:sp>
        <p:nvSpPr>
          <p:cNvPr id="13" name="TextBox 12"/>
          <p:cNvSpPr txBox="1"/>
          <p:nvPr/>
        </p:nvSpPr>
        <p:spPr>
          <a:xfrm>
            <a:off x="5257800" y="1609695"/>
            <a:ext cx="40005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/>
              <a:t>Link, Video, Audio</a:t>
            </a:r>
          </a:p>
          <a:p>
            <a:r>
              <a:rPr lang="ko-KR" altLang="en-US" sz="2000" b="1" dirty="0" smtClean="0"/>
              <a:t>선택 페이지에서</a:t>
            </a:r>
            <a:endParaRPr lang="en-US" altLang="ko-KR" sz="2000" b="1" dirty="0" smtClean="0"/>
          </a:p>
          <a:p>
            <a:r>
              <a:rPr lang="ko-KR" altLang="en-US" sz="2000" b="1" dirty="0" smtClean="0"/>
              <a:t>올리고자 하는 형식을 선택한다</a:t>
            </a:r>
            <a:endParaRPr lang="en-US" altLang="ko-KR" sz="2000" b="1" dirty="0" smtClean="0"/>
          </a:p>
        </p:txBody>
      </p:sp>
      <p:sp>
        <p:nvSpPr>
          <p:cNvPr id="16" name="TextBox 15"/>
          <p:cNvSpPr txBox="1"/>
          <p:nvPr/>
        </p:nvSpPr>
        <p:spPr>
          <a:xfrm>
            <a:off x="557049" y="5562600"/>
            <a:ext cx="82384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solidFill>
                  <a:srgbClr val="FF0000"/>
                </a:solidFill>
              </a:rPr>
              <a:t>Audio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는 </a:t>
            </a:r>
            <a:r>
              <a:rPr lang="en-US" altLang="ko-KR" sz="2000" b="1" dirty="0" smtClean="0">
                <a:solidFill>
                  <a:srgbClr val="FF0000"/>
                </a:solidFill>
              </a:rPr>
              <a:t>mp3, Video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는 </a:t>
            </a:r>
            <a:r>
              <a:rPr lang="en-US" altLang="ko-KR" sz="2000" b="1" dirty="0" smtClean="0">
                <a:solidFill>
                  <a:srgbClr val="FF0000"/>
                </a:solidFill>
              </a:rPr>
              <a:t>mp4 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파일 형식</a:t>
            </a:r>
            <a:r>
              <a:rPr lang="ko-KR" altLang="en-US" sz="2000" b="1" dirty="0" smtClean="0"/>
              <a:t>을 준비해야 한다</a:t>
            </a:r>
            <a:endParaRPr lang="en-US" altLang="ko-KR" sz="2000" b="1" dirty="0" smtClean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2738438"/>
            <a:ext cx="7162800" cy="138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7700" y="4113156"/>
            <a:ext cx="2647950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9657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0" y="-5255"/>
            <a:ext cx="89154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base"/>
            <a:r>
              <a:rPr lang="en-US" altLang="ko-KR" sz="3600" b="1" dirty="0" smtClean="0"/>
              <a:t>5.3.3 Topics </a:t>
            </a:r>
            <a:r>
              <a:rPr lang="ko-KR" altLang="en-US" sz="3600" b="1" dirty="0" smtClean="0"/>
              <a:t>차시별 수업 내용 수정 도구</a:t>
            </a:r>
            <a:endParaRPr lang="ko-KR" altLang="en-US" sz="36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524532" y="941834"/>
            <a:ext cx="70954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6.</a:t>
            </a:r>
            <a:r>
              <a:rPr lang="ko-KR" altLang="en-US" b="1" dirty="0" smtClean="0"/>
              <a:t> 동영상 직접 촬영하기</a:t>
            </a:r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345496" y="2786460"/>
            <a:ext cx="40005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/>
              <a:t>Browse repo</a:t>
            </a:r>
          </a:p>
          <a:p>
            <a:r>
              <a:rPr lang="ko-KR" altLang="en-US" sz="2000" b="1" dirty="0" smtClean="0"/>
              <a:t>눌러서 자신의 컴퓨터에서</a:t>
            </a:r>
            <a:endParaRPr lang="en-US" altLang="ko-KR" sz="2000" b="1" dirty="0" smtClean="0"/>
          </a:p>
          <a:p>
            <a:r>
              <a:rPr lang="ko-KR" altLang="en-US" sz="2000" b="1" dirty="0" smtClean="0"/>
              <a:t>해당 </a:t>
            </a:r>
            <a:r>
              <a:rPr lang="en-US" altLang="ko-KR" sz="2000" b="1" dirty="0" smtClean="0"/>
              <a:t>media</a:t>
            </a:r>
            <a:r>
              <a:rPr lang="ko-KR" altLang="en-US" sz="2000" b="1" dirty="0" smtClean="0"/>
              <a:t>을 찾아 선택한다</a:t>
            </a:r>
            <a:endParaRPr lang="en-US" altLang="ko-KR" sz="2000" b="1" dirty="0" smtClean="0"/>
          </a:p>
        </p:txBody>
      </p:sp>
      <p:sp>
        <p:nvSpPr>
          <p:cNvPr id="14" name="TextBox 13"/>
          <p:cNvSpPr txBox="1"/>
          <p:nvPr/>
        </p:nvSpPr>
        <p:spPr>
          <a:xfrm>
            <a:off x="524532" y="4391560"/>
            <a:ext cx="82384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/>
              <a:t>Enter Name </a:t>
            </a:r>
          </a:p>
          <a:p>
            <a:r>
              <a:rPr lang="en-US" altLang="ko-KR" sz="2000" b="1" dirty="0" smtClean="0"/>
              <a:t>Server</a:t>
            </a:r>
            <a:r>
              <a:rPr lang="ko-KR" altLang="en-US" sz="2000" b="1" dirty="0" smtClean="0"/>
              <a:t>에 저장할 이름을 변경할 수 있으나 그냥 적지 않아도 된다</a:t>
            </a:r>
            <a:endParaRPr lang="en-US" altLang="ko-KR" sz="2000" b="1" dirty="0" smtClean="0"/>
          </a:p>
        </p:txBody>
      </p:sp>
      <p:sp>
        <p:nvSpPr>
          <p:cNvPr id="13" name="TextBox 12"/>
          <p:cNvSpPr txBox="1"/>
          <p:nvPr/>
        </p:nvSpPr>
        <p:spPr>
          <a:xfrm>
            <a:off x="5257800" y="1609695"/>
            <a:ext cx="40005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/>
              <a:t>Link, Video, Audio</a:t>
            </a:r>
          </a:p>
          <a:p>
            <a:r>
              <a:rPr lang="ko-KR" altLang="en-US" sz="2000" b="1" dirty="0" smtClean="0"/>
              <a:t>선택 페이지에서</a:t>
            </a:r>
            <a:endParaRPr lang="en-US" altLang="ko-KR" sz="2000" b="1" dirty="0" smtClean="0"/>
          </a:p>
          <a:p>
            <a:r>
              <a:rPr lang="ko-KR" altLang="en-US" sz="2000" b="1" dirty="0" smtClean="0"/>
              <a:t>올리고자 하는 형식을 선택한다</a:t>
            </a:r>
            <a:endParaRPr lang="en-US" altLang="ko-KR" sz="2000" b="1" dirty="0" smtClean="0"/>
          </a:p>
        </p:txBody>
      </p:sp>
      <p:sp>
        <p:nvSpPr>
          <p:cNvPr id="16" name="TextBox 15"/>
          <p:cNvSpPr txBox="1"/>
          <p:nvPr/>
        </p:nvSpPr>
        <p:spPr>
          <a:xfrm>
            <a:off x="557049" y="5562600"/>
            <a:ext cx="82384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solidFill>
                  <a:srgbClr val="FF0000"/>
                </a:solidFill>
              </a:rPr>
              <a:t>Audio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는 </a:t>
            </a:r>
            <a:r>
              <a:rPr lang="en-US" altLang="ko-KR" sz="2000" b="1" dirty="0" smtClean="0">
                <a:solidFill>
                  <a:srgbClr val="FF0000"/>
                </a:solidFill>
              </a:rPr>
              <a:t>mp3, Video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는 </a:t>
            </a:r>
            <a:r>
              <a:rPr lang="en-US" altLang="ko-KR" sz="2000" b="1" dirty="0" smtClean="0">
                <a:solidFill>
                  <a:srgbClr val="FF0000"/>
                </a:solidFill>
              </a:rPr>
              <a:t>mp4 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파일 형식</a:t>
            </a:r>
            <a:r>
              <a:rPr lang="ko-KR" altLang="en-US" sz="2000" b="1" dirty="0" smtClean="0"/>
              <a:t>을 준비해야 한다</a:t>
            </a:r>
            <a:endParaRPr lang="en-US" altLang="ko-KR" sz="2000" b="1" dirty="0" smtClean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2738438"/>
            <a:ext cx="7162800" cy="138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9296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0" y="-5255"/>
            <a:ext cx="89154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base"/>
            <a:r>
              <a:rPr lang="en-US" altLang="ko-KR" sz="3600" b="1" dirty="0" smtClean="0"/>
              <a:t>5.3.3 Topics </a:t>
            </a:r>
            <a:r>
              <a:rPr lang="ko-KR" altLang="en-US" sz="3600" b="1" dirty="0" smtClean="0"/>
              <a:t>차시별 수업 내용 완성</a:t>
            </a:r>
            <a:endParaRPr lang="ko-KR" altLang="en-US" sz="36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524532" y="941834"/>
            <a:ext cx="70954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완성된 차시별 수업</a:t>
            </a:r>
            <a:endParaRPr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24532" y="4391560"/>
            <a:ext cx="82384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/>
              <a:t>Enter Name </a:t>
            </a:r>
          </a:p>
          <a:p>
            <a:r>
              <a:rPr lang="en-US" altLang="ko-KR" sz="2000" b="1" dirty="0" smtClean="0"/>
              <a:t>Server</a:t>
            </a:r>
            <a:r>
              <a:rPr lang="ko-KR" altLang="en-US" sz="2000" b="1" dirty="0" smtClean="0"/>
              <a:t>에 저장할 이름을 변경할 수 있으나 그냥 적지 않아도 된다</a:t>
            </a:r>
            <a:endParaRPr lang="en-US" altLang="ko-KR" sz="2000" b="1" dirty="0" smtClean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939" y="1600200"/>
            <a:ext cx="4675461" cy="2671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6718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0" y="-5255"/>
            <a:ext cx="89154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base"/>
            <a:r>
              <a:rPr lang="en-US" altLang="ko-KR" sz="3600" b="1" dirty="0" smtClean="0"/>
              <a:t>5.4 </a:t>
            </a:r>
            <a:r>
              <a:rPr lang="ko-KR" altLang="en-US" sz="3600" b="1" dirty="0" smtClean="0"/>
              <a:t>수업에 교사와 학생 등록하기</a:t>
            </a:r>
            <a:endParaRPr lang="ko-KR" altLang="en-US" sz="36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304800" y="1206062"/>
            <a:ext cx="6781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/>
              <a:t>왼쪽이나 오른쪽 선택란 중 </a:t>
            </a:r>
            <a:r>
              <a:rPr lang="en-US" altLang="ko-KR" sz="1400" b="1" dirty="0" smtClean="0"/>
              <a:t>Administration</a:t>
            </a:r>
            <a:r>
              <a:rPr lang="ko-KR" altLang="en-US" sz="1400" b="1" dirty="0" smtClean="0"/>
              <a:t>을 선택해서</a:t>
            </a:r>
            <a:endParaRPr lang="en-US" altLang="ko-KR" sz="1400" b="1" dirty="0" smtClean="0"/>
          </a:p>
          <a:p>
            <a:r>
              <a:rPr lang="en-US" altLang="ko-KR" sz="1400" b="1" dirty="0" smtClean="0"/>
              <a:t>Users / Enrolment methods </a:t>
            </a:r>
            <a:r>
              <a:rPr lang="ko-KR" altLang="en-US" sz="1400" b="1" dirty="0" smtClean="0"/>
              <a:t>항목을 선택합니다</a:t>
            </a:r>
            <a:r>
              <a:rPr lang="en-US" altLang="ko-KR" sz="1400" b="1" dirty="0" smtClean="0"/>
              <a:t>.</a:t>
            </a:r>
            <a:endParaRPr lang="en-US" altLang="ko-KR" sz="14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47" r="78190" b="58774"/>
          <a:stretch/>
        </p:blipFill>
        <p:spPr bwMode="auto">
          <a:xfrm>
            <a:off x="346841" y="2099900"/>
            <a:ext cx="3988676" cy="360242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83" r="78362" b="51457"/>
          <a:stretch/>
        </p:blipFill>
        <p:spPr bwMode="auto">
          <a:xfrm>
            <a:off x="4457699" y="2099900"/>
            <a:ext cx="3957145" cy="416209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1" name="Minus 20"/>
          <p:cNvSpPr/>
          <p:nvPr/>
        </p:nvSpPr>
        <p:spPr>
          <a:xfrm>
            <a:off x="1208689" y="5197366"/>
            <a:ext cx="1274379" cy="304800"/>
          </a:xfrm>
          <a:prstGeom prst="mathMinus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Minus 21"/>
          <p:cNvSpPr/>
          <p:nvPr/>
        </p:nvSpPr>
        <p:spPr>
          <a:xfrm>
            <a:off x="5474572" y="4837387"/>
            <a:ext cx="1993027" cy="304800"/>
          </a:xfrm>
          <a:prstGeom prst="mathMinus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609600" y="3124200"/>
            <a:ext cx="1236278" cy="6096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9976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0" y="-5255"/>
            <a:ext cx="89154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base"/>
            <a:r>
              <a:rPr lang="en-US" altLang="ko-KR" sz="3600" b="1" dirty="0" smtClean="0"/>
              <a:t>5.4.1 Add method</a:t>
            </a:r>
            <a:r>
              <a:rPr lang="ko-KR" altLang="en-US" sz="3600" b="1" dirty="0" smtClean="0"/>
              <a:t> 등록</a:t>
            </a:r>
            <a:endParaRPr lang="ko-KR" altLang="en-US" sz="36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304800" y="1206062"/>
            <a:ext cx="6781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/>
              <a:t>Add method </a:t>
            </a:r>
            <a:r>
              <a:rPr lang="ko-KR" altLang="en-US" sz="1400" b="1" dirty="0" smtClean="0"/>
              <a:t>선택 상자에서 </a:t>
            </a:r>
            <a:r>
              <a:rPr lang="en-US" altLang="ko-KR" sz="1400" b="1" dirty="0" smtClean="0"/>
              <a:t>Cohort sync</a:t>
            </a:r>
            <a:r>
              <a:rPr lang="ko-KR" altLang="en-US" sz="1400" b="1" dirty="0" smtClean="0"/>
              <a:t>를 선택합니다</a:t>
            </a:r>
            <a:r>
              <a:rPr lang="en-US" altLang="ko-KR" sz="1400" b="1" dirty="0" smtClean="0"/>
              <a:t>.</a:t>
            </a:r>
            <a:endParaRPr lang="en-US" altLang="ko-KR" sz="1400" b="1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0" t="26935" r="48333" b="31482"/>
          <a:stretch/>
        </p:blipFill>
        <p:spPr bwMode="auto">
          <a:xfrm>
            <a:off x="446689" y="2042094"/>
            <a:ext cx="8240111" cy="4277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Minus 2"/>
          <p:cNvSpPr/>
          <p:nvPr/>
        </p:nvSpPr>
        <p:spPr>
          <a:xfrm>
            <a:off x="5226268" y="5630100"/>
            <a:ext cx="1828800" cy="304800"/>
          </a:xfrm>
          <a:prstGeom prst="mathMinus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1371600" y="3651081"/>
            <a:ext cx="2895600" cy="122571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49710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6" t="32337" r="68534" b="17088"/>
          <a:stretch/>
        </p:blipFill>
        <p:spPr bwMode="auto">
          <a:xfrm>
            <a:off x="304800" y="1782406"/>
            <a:ext cx="4078014" cy="421863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0" y="-5255"/>
            <a:ext cx="89154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base"/>
            <a:r>
              <a:rPr lang="en-US" altLang="ko-KR" sz="3600" b="1" dirty="0" smtClean="0"/>
              <a:t>5.4.1 Add method</a:t>
            </a:r>
            <a:r>
              <a:rPr lang="ko-KR" altLang="en-US" sz="3600" b="1" dirty="0" smtClean="0"/>
              <a:t> 등록</a:t>
            </a:r>
            <a:endParaRPr lang="ko-KR" altLang="en-US" sz="36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304800" y="1206062"/>
            <a:ext cx="6781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/>
              <a:t>Cohort </a:t>
            </a:r>
            <a:r>
              <a:rPr lang="ko-KR" altLang="en-US" sz="1400" b="1" dirty="0" smtClean="0"/>
              <a:t>선택 상자에서 각 학교의 학생들의 그룹을  선택합니다</a:t>
            </a:r>
            <a:r>
              <a:rPr lang="en-US" altLang="ko-KR" sz="1400" b="1" dirty="0" smtClean="0"/>
              <a:t>.</a:t>
            </a:r>
            <a:endParaRPr lang="en-US" altLang="ko-KR" sz="1400" b="1" dirty="0"/>
          </a:p>
        </p:txBody>
      </p:sp>
      <p:sp>
        <p:nvSpPr>
          <p:cNvPr id="3" name="Minus 2"/>
          <p:cNvSpPr/>
          <p:nvPr/>
        </p:nvSpPr>
        <p:spPr>
          <a:xfrm>
            <a:off x="2199290" y="5302468"/>
            <a:ext cx="1828800" cy="304800"/>
          </a:xfrm>
          <a:prstGeom prst="mathMinus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457200" y="2895600"/>
            <a:ext cx="1295400" cy="6096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1" t="32912" r="68959" b="21724"/>
          <a:stretch/>
        </p:blipFill>
        <p:spPr bwMode="auto">
          <a:xfrm>
            <a:off x="4618639" y="1761385"/>
            <a:ext cx="4068161" cy="423965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457200" y="6114030"/>
            <a:ext cx="6781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/>
              <a:t>Add to Group </a:t>
            </a:r>
            <a:r>
              <a:rPr lang="ko-KR" altLang="en-US" sz="1400" b="1" dirty="0" smtClean="0"/>
              <a:t>선택 상자에서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반드시 학생 등급</a:t>
            </a:r>
            <a:r>
              <a:rPr lang="ko-KR" altLang="en-US" sz="1400" b="1" dirty="0" smtClean="0"/>
              <a:t>을 부여한다</a:t>
            </a:r>
            <a:r>
              <a:rPr lang="en-US" altLang="ko-KR" sz="1400" b="1" dirty="0" smtClean="0"/>
              <a:t>.</a:t>
            </a:r>
            <a:endParaRPr lang="en-US" altLang="ko-KR" sz="1400" b="1" dirty="0"/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4876800" y="3891723"/>
            <a:ext cx="1775919" cy="90887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17723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820" y="1872976"/>
            <a:ext cx="8223067" cy="3537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0" y="-5255"/>
            <a:ext cx="89154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base"/>
            <a:r>
              <a:rPr lang="en-US" altLang="ko-KR" sz="3600" b="1" dirty="0" smtClean="0"/>
              <a:t>5.4.2 Manual enrolments</a:t>
            </a:r>
            <a:r>
              <a:rPr lang="ko-KR" altLang="en-US" sz="3600" b="1" dirty="0" smtClean="0"/>
              <a:t> 등록</a:t>
            </a:r>
            <a:endParaRPr lang="ko-KR" altLang="en-US" sz="36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0" y="1206062"/>
            <a:ext cx="6781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/>
              <a:t>성공적으로 등록 처리된 모습</a:t>
            </a:r>
            <a:r>
              <a:rPr lang="en-US" altLang="ko-KR" sz="1400" b="1" dirty="0" smtClean="0"/>
              <a:t>.</a:t>
            </a:r>
          </a:p>
          <a:p>
            <a:r>
              <a:rPr lang="ko-KR" altLang="en-US" sz="1400" b="1" dirty="0" smtClean="0"/>
              <a:t>교사는 </a:t>
            </a:r>
            <a:r>
              <a:rPr lang="en-US" altLang="ko-KR" sz="1400" b="1" dirty="0" smtClean="0"/>
              <a:t>Manual enrolments </a:t>
            </a:r>
            <a:r>
              <a:rPr lang="ko-KR" altLang="en-US" sz="1400" b="1" dirty="0" smtClean="0"/>
              <a:t>방법으로 교사를 등록한다</a:t>
            </a:r>
            <a:r>
              <a:rPr lang="en-US" altLang="ko-KR" sz="1400" b="1" dirty="0" smtClean="0"/>
              <a:t>. </a:t>
            </a:r>
            <a:endParaRPr lang="en-US" altLang="ko-KR" sz="1400" b="1" dirty="0"/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5280134" y="2971800"/>
            <a:ext cx="2492266" cy="237633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838200" y="5478517"/>
            <a:ext cx="6781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/>
              <a:t>Manual enrolments </a:t>
            </a:r>
            <a:r>
              <a:rPr lang="ko-KR" altLang="en-US" sz="1400" b="1" dirty="0" smtClean="0"/>
              <a:t>방법으로 교사를 등록할 때는 </a:t>
            </a:r>
            <a:r>
              <a:rPr lang="en-US" altLang="ko-KR" sz="1400" b="1" dirty="0" smtClean="0"/>
              <a:t>+ </a:t>
            </a:r>
            <a:r>
              <a:rPr lang="ko-KR" altLang="en-US" sz="1400" b="1" dirty="0" smtClean="0"/>
              <a:t>아이콘으로 한다</a:t>
            </a:r>
            <a:r>
              <a:rPr lang="en-US" altLang="ko-KR" sz="1400" b="1" dirty="0" smtClean="0"/>
              <a:t>. </a:t>
            </a:r>
            <a:endParaRPr lang="en-US" altLang="ko-KR" sz="1400" b="1" dirty="0"/>
          </a:p>
        </p:txBody>
      </p:sp>
    </p:spTree>
    <p:extLst>
      <p:ext uri="{BB962C8B-B14F-4D97-AF65-F5344CB8AC3E}">
        <p14:creationId xmlns:p14="http://schemas.microsoft.com/office/powerpoint/2010/main" val="4052836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0" t="32491" r="37672" b="15096"/>
          <a:stretch/>
        </p:blipFill>
        <p:spPr bwMode="auto">
          <a:xfrm>
            <a:off x="719959" y="1905000"/>
            <a:ext cx="7321769" cy="368512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0" y="-5255"/>
            <a:ext cx="89154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base"/>
            <a:r>
              <a:rPr lang="en-US" altLang="ko-KR" sz="3600" b="1" dirty="0" smtClean="0"/>
              <a:t>5.4.2 Manual enrolments</a:t>
            </a:r>
            <a:r>
              <a:rPr lang="ko-KR" altLang="en-US" sz="3600" b="1" dirty="0" smtClean="0"/>
              <a:t> 등록</a:t>
            </a:r>
            <a:endParaRPr lang="ko-KR" altLang="en-US" sz="36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0" y="1206062"/>
            <a:ext cx="6781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/>
              <a:t>Search </a:t>
            </a:r>
            <a:r>
              <a:rPr lang="ko-KR" altLang="en-US" sz="1400" b="1" dirty="0" smtClean="0"/>
              <a:t>칸에 등록하고자 하는 교사 이름을 적어 리스트 항목에 올린다</a:t>
            </a:r>
            <a:r>
              <a:rPr lang="en-US" altLang="ko-KR" sz="1400" b="1" dirty="0" smtClean="0"/>
              <a:t>.</a:t>
            </a:r>
          </a:p>
          <a:p>
            <a:r>
              <a:rPr lang="en-US" altLang="ko-KR" sz="1400" b="1" dirty="0" smtClean="0"/>
              <a:t>Assign role </a:t>
            </a:r>
            <a:r>
              <a:rPr lang="ko-KR" altLang="en-US" sz="1400" b="1" dirty="0" smtClean="0"/>
              <a:t>선택 상자에서 교사 권리인 </a:t>
            </a:r>
            <a:r>
              <a:rPr lang="en-US" altLang="ko-KR" sz="1400" b="1" dirty="0" smtClean="0"/>
              <a:t>teacher</a:t>
            </a:r>
            <a:r>
              <a:rPr lang="ko-KR" altLang="en-US" sz="1400" b="1" dirty="0" smtClean="0"/>
              <a:t>를 선택해서 등록한다</a:t>
            </a:r>
            <a:r>
              <a:rPr lang="en-US" altLang="ko-KR" sz="1400" b="1" dirty="0" smtClean="0"/>
              <a:t>. </a:t>
            </a:r>
            <a:endParaRPr lang="en-US" altLang="ko-KR" sz="1400" b="1" dirty="0"/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4876800" y="5486400"/>
            <a:ext cx="1143000" cy="60960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H="1" flipV="1">
            <a:off x="6898728" y="3581401"/>
            <a:ext cx="1483272" cy="68579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8655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73" t="38148" r="38103" b="15402"/>
          <a:stretch/>
        </p:blipFill>
        <p:spPr bwMode="auto">
          <a:xfrm>
            <a:off x="914400" y="1782405"/>
            <a:ext cx="6324600" cy="42837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0" y="-5255"/>
            <a:ext cx="89154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base"/>
            <a:r>
              <a:rPr lang="en-US" altLang="ko-KR" sz="3600" b="1" dirty="0" smtClean="0"/>
              <a:t>5.4.2 Manual enrolments</a:t>
            </a:r>
            <a:r>
              <a:rPr lang="ko-KR" altLang="en-US" sz="3600" b="1" dirty="0" smtClean="0"/>
              <a:t> 등록</a:t>
            </a:r>
            <a:endParaRPr lang="ko-KR" altLang="en-US" sz="36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0" y="990600"/>
            <a:ext cx="67818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/>
              <a:t>Not enrolled users </a:t>
            </a:r>
            <a:r>
              <a:rPr lang="ko-KR" altLang="en-US" sz="1400" b="1" dirty="0" smtClean="0"/>
              <a:t>리스트 항목에서 수업에 참여하는 교사를 선택한다</a:t>
            </a:r>
            <a:r>
              <a:rPr lang="en-US" altLang="ko-KR" sz="1400" b="1" dirty="0" smtClean="0"/>
              <a:t>.</a:t>
            </a:r>
          </a:p>
          <a:p>
            <a:r>
              <a:rPr lang="en-US" altLang="ko-KR" sz="1400" b="1" dirty="0" smtClean="0"/>
              <a:t>Shift </a:t>
            </a:r>
            <a:r>
              <a:rPr lang="ko-KR" altLang="en-US" sz="1400" b="1" dirty="0" smtClean="0"/>
              <a:t>키를 눌러 여러 교사를 선택할 수 있다</a:t>
            </a:r>
            <a:r>
              <a:rPr lang="en-US" altLang="ko-KR" sz="1400" b="1" dirty="0" smtClean="0"/>
              <a:t>.</a:t>
            </a:r>
          </a:p>
          <a:p>
            <a:r>
              <a:rPr lang="en-US" altLang="ko-KR" sz="1400" b="1" dirty="0" smtClean="0"/>
              <a:t>Assign role </a:t>
            </a:r>
            <a:r>
              <a:rPr lang="ko-KR" altLang="en-US" sz="1400" b="1" dirty="0" smtClean="0"/>
              <a:t>선택 상자에서 교사 권리인 </a:t>
            </a:r>
            <a:r>
              <a:rPr lang="en-US" altLang="ko-KR" sz="1400" b="1" dirty="0" smtClean="0"/>
              <a:t>teacher</a:t>
            </a:r>
            <a:r>
              <a:rPr lang="ko-KR" altLang="en-US" sz="1400" b="1" dirty="0" smtClean="0"/>
              <a:t>를 선택해서 </a:t>
            </a:r>
            <a:r>
              <a:rPr lang="en-US" altLang="ko-KR" sz="1400" b="1" dirty="0" smtClean="0"/>
              <a:t>Add</a:t>
            </a:r>
            <a:r>
              <a:rPr lang="ko-KR" altLang="en-US" sz="1400" b="1" dirty="0" smtClean="0"/>
              <a:t>를 눌러 등록한다</a:t>
            </a:r>
            <a:r>
              <a:rPr lang="en-US" altLang="ko-KR" sz="1400" b="1" dirty="0" smtClean="0"/>
              <a:t>. </a:t>
            </a:r>
            <a:endParaRPr lang="en-US" altLang="ko-KR" sz="1400" b="1" dirty="0"/>
          </a:p>
        </p:txBody>
      </p:sp>
      <p:cxnSp>
        <p:nvCxnSpPr>
          <p:cNvPr id="7" name="Straight Arrow Connector 6"/>
          <p:cNvCxnSpPr/>
          <p:nvPr/>
        </p:nvCxnSpPr>
        <p:spPr>
          <a:xfrm flipH="1" flipV="1">
            <a:off x="6172200" y="3162302"/>
            <a:ext cx="1524000" cy="12573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457200" y="2895603"/>
            <a:ext cx="685800" cy="5333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1219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1676400"/>
            <a:ext cx="2933700" cy="32861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138" b="21092"/>
          <a:stretch/>
        </p:blipFill>
        <p:spPr bwMode="auto">
          <a:xfrm>
            <a:off x="685801" y="1676400"/>
            <a:ext cx="4038599" cy="4343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0" y="-5255"/>
            <a:ext cx="89154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base"/>
            <a:r>
              <a:rPr lang="en-US" altLang="ko-KR" sz="3600" b="1" dirty="0" smtClean="0"/>
              <a:t>5.4.2 Manual enrolments</a:t>
            </a:r>
            <a:r>
              <a:rPr lang="ko-KR" altLang="en-US" sz="3600" b="1" dirty="0" smtClean="0"/>
              <a:t> 등록</a:t>
            </a:r>
            <a:endParaRPr lang="ko-KR" altLang="en-US" sz="36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0" y="990600"/>
            <a:ext cx="6781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/>
              <a:t>완료된 모습</a:t>
            </a:r>
            <a:r>
              <a:rPr lang="en-US" altLang="ko-KR" sz="1400" b="1" dirty="0" smtClean="0"/>
              <a:t>. </a:t>
            </a:r>
          </a:p>
          <a:p>
            <a:r>
              <a:rPr lang="ko-KR" altLang="en-US" sz="1400" b="1" dirty="0" smtClean="0"/>
              <a:t>수업에는 참여하는 교사의 이름만 보이게 하였다</a:t>
            </a:r>
            <a:r>
              <a:rPr lang="en-US" altLang="ko-KR" sz="1400" b="1" dirty="0" smtClean="0"/>
              <a:t>.</a:t>
            </a:r>
            <a:r>
              <a:rPr lang="ko-KR" altLang="en-US" sz="1400" b="1" dirty="0" smtClean="0"/>
              <a:t> </a:t>
            </a:r>
            <a:endParaRPr lang="en-US" altLang="ko-KR" sz="1400" b="1" dirty="0"/>
          </a:p>
        </p:txBody>
      </p:sp>
      <p:cxnSp>
        <p:nvCxnSpPr>
          <p:cNvPr id="7" name="Straight Arrow Connector 6"/>
          <p:cNvCxnSpPr/>
          <p:nvPr/>
        </p:nvCxnSpPr>
        <p:spPr>
          <a:xfrm flipH="1" flipV="1">
            <a:off x="6705600" y="4787134"/>
            <a:ext cx="1524000" cy="12573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228600" y="1905000"/>
            <a:ext cx="685800" cy="685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3951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152400"/>
            <a:ext cx="7772400" cy="1222375"/>
          </a:xfrm>
        </p:spPr>
        <p:txBody>
          <a:bodyPr>
            <a:normAutofit/>
          </a:bodyPr>
          <a:lstStyle/>
          <a:p>
            <a:pPr fontAlgn="base"/>
            <a:r>
              <a:rPr lang="en-US" altLang="ko-KR" b="1" dirty="0" smtClean="0"/>
              <a:t>III Moodle </a:t>
            </a:r>
            <a:r>
              <a:rPr lang="ko-KR" altLang="en-US" b="1" dirty="0" smtClean="0"/>
              <a:t>활동 및 참고자료</a:t>
            </a:r>
            <a:r>
              <a:rPr lang="en-US" altLang="ko-KR" b="1" dirty="0" smtClean="0"/>
              <a:t> </a:t>
            </a:r>
            <a:endParaRPr lang="ko-KR" alt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914400" y="144780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1. </a:t>
            </a:r>
            <a:r>
              <a:rPr lang="ko-KR" altLang="en-US" sz="2800" b="1" dirty="0" smtClean="0"/>
              <a:t>활동 및 참고 자료 종류</a:t>
            </a:r>
            <a:endParaRPr lang="ko-KR" altLang="en-US" sz="2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914400" y="1999934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2. </a:t>
            </a:r>
            <a:r>
              <a:rPr lang="ko-KR" altLang="en-US" sz="2800" b="1" dirty="0" smtClean="0"/>
              <a:t>간편설문</a:t>
            </a:r>
            <a:endParaRPr lang="ko-KR" altLang="en-US" sz="2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914400" y="2552068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3. </a:t>
            </a:r>
            <a:r>
              <a:rPr lang="ko-KR" altLang="en-US" sz="2800" b="1" dirty="0" smtClean="0"/>
              <a:t>과제</a:t>
            </a:r>
            <a:endParaRPr lang="ko-KR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914400" y="3104202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4. </a:t>
            </a:r>
            <a:r>
              <a:rPr lang="ko-KR" altLang="en-US" sz="2800" b="1" dirty="0" smtClean="0"/>
              <a:t>대화방</a:t>
            </a:r>
            <a:endParaRPr lang="ko-KR" altLang="en-US" sz="28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914400" y="3656336"/>
            <a:ext cx="7086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5. </a:t>
            </a:r>
            <a:r>
              <a:rPr lang="ko-KR" altLang="en-US" sz="2800" b="1" dirty="0" smtClean="0"/>
              <a:t>퀴즈</a:t>
            </a:r>
            <a:r>
              <a:rPr lang="en-US" altLang="ko-KR" sz="2800" b="1" dirty="0" smtClean="0"/>
              <a:t>(</a:t>
            </a:r>
            <a:r>
              <a:rPr lang="ko-KR" altLang="en-US" sz="2800" b="1" dirty="0" smtClean="0"/>
              <a:t>시험 출제</a:t>
            </a:r>
            <a:r>
              <a:rPr lang="en-US" altLang="ko-KR" sz="2800" b="1" dirty="0" smtClean="0"/>
              <a:t>)</a:t>
            </a:r>
            <a:endParaRPr lang="ko-KR" altLang="en-US" sz="28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914400" y="4208470"/>
            <a:ext cx="7086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6. </a:t>
            </a:r>
            <a:r>
              <a:rPr lang="ko-KR" altLang="en-US" sz="2800" b="1" dirty="0" smtClean="0"/>
              <a:t>피드백</a:t>
            </a:r>
            <a:r>
              <a:rPr lang="en-US" altLang="ko-KR" sz="2800" b="1" dirty="0" smtClean="0"/>
              <a:t>(</a:t>
            </a:r>
            <a:r>
              <a:rPr lang="ko-KR" altLang="en-US" sz="2800" b="1" dirty="0" smtClean="0"/>
              <a:t>설문</a:t>
            </a:r>
            <a:r>
              <a:rPr lang="en-US" altLang="ko-KR" sz="2800" b="1" dirty="0" smtClean="0"/>
              <a:t>)</a:t>
            </a:r>
            <a:endParaRPr lang="ko-KR" altLang="en-US" sz="28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914400" y="4760604"/>
            <a:ext cx="7086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7. </a:t>
            </a:r>
            <a:r>
              <a:rPr lang="en-US" altLang="ko-KR" sz="2800" b="1" dirty="0" err="1" smtClean="0"/>
              <a:t>BigBlueButtonBN</a:t>
            </a:r>
            <a:r>
              <a:rPr lang="en-US" altLang="ko-KR" sz="2800" b="1" dirty="0" smtClean="0"/>
              <a:t> </a:t>
            </a:r>
            <a:r>
              <a:rPr lang="ko-KR" altLang="en-US" sz="2800" b="1" dirty="0" smtClean="0"/>
              <a:t>화상 수업</a:t>
            </a:r>
            <a:endParaRPr lang="ko-KR" altLang="en-US" sz="28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914400" y="5312738"/>
            <a:ext cx="7086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8. </a:t>
            </a:r>
            <a:r>
              <a:rPr lang="en-US" altLang="ko-KR" sz="2800" b="1" dirty="0" err="1" smtClean="0"/>
              <a:t>StudentQuiz</a:t>
            </a:r>
            <a:r>
              <a:rPr lang="en-US" altLang="ko-KR" sz="2800" b="1" dirty="0" smtClean="0"/>
              <a:t>(</a:t>
            </a:r>
            <a:r>
              <a:rPr lang="ko-KR" altLang="en-US" sz="2800" b="1" dirty="0" smtClean="0"/>
              <a:t>학생 주도 시험 출제</a:t>
            </a:r>
            <a:r>
              <a:rPr lang="en-US" altLang="ko-KR" sz="2800" b="1" dirty="0" smtClean="0"/>
              <a:t>)</a:t>
            </a:r>
            <a:endParaRPr lang="ko-KR" altLang="en-US" sz="28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914400" y="5864868"/>
            <a:ext cx="7086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9. </a:t>
            </a:r>
            <a:r>
              <a:rPr lang="ko-KR" altLang="en-US" sz="2800" b="1" dirty="0" smtClean="0"/>
              <a:t>파일 폴더 관리</a:t>
            </a:r>
            <a:endParaRPr lang="ko-KR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845082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- 1. </a:t>
            </a:r>
            <a:r>
              <a:rPr lang="ko-KR" altLang="en-US" sz="2800" b="1" dirty="0" smtClean="0"/>
              <a:t>활동 및 참고 자료 종류</a:t>
            </a:r>
            <a:endParaRPr lang="ko-KR" altLang="en-US" sz="2800" b="1" dirty="0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762000"/>
            <a:ext cx="2819400" cy="5867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762000"/>
            <a:ext cx="2819400" cy="5867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762000"/>
            <a:ext cx="2343150" cy="3429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4384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- 2. </a:t>
            </a:r>
            <a:r>
              <a:rPr lang="ko-KR" altLang="en-US" sz="2800" b="1" dirty="0"/>
              <a:t>간편설문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645" y="564111"/>
            <a:ext cx="2461402" cy="106679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2300" y="555900"/>
            <a:ext cx="2643844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83" t="18199" r="51379" b="26628"/>
          <a:stretch/>
        </p:blipFill>
        <p:spPr bwMode="auto">
          <a:xfrm>
            <a:off x="337645" y="1828800"/>
            <a:ext cx="7968155" cy="3886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37645" y="5791200"/>
            <a:ext cx="6781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/>
              <a:t>간편 설문을 선택해서 추가 버튼을 눌러 간편설문을 추가할 수 있다</a:t>
            </a:r>
            <a:r>
              <a:rPr lang="en-US" altLang="ko-KR" sz="1400" b="1" dirty="0" smtClean="0"/>
              <a:t>.</a:t>
            </a:r>
          </a:p>
          <a:p>
            <a:r>
              <a:rPr lang="ko-KR" altLang="en-US" sz="1400" b="1" dirty="0" smtClean="0"/>
              <a:t>설문 명칭을 적고 머리말에 조사하고 싶은 내용을 적는다</a:t>
            </a:r>
            <a:r>
              <a:rPr lang="en-US" altLang="ko-KR" sz="1400" b="1" dirty="0" smtClean="0"/>
              <a:t>.</a:t>
            </a:r>
          </a:p>
          <a:p>
            <a:r>
              <a:rPr lang="ko-KR" altLang="en-US" sz="1400" b="1" dirty="0" smtClean="0"/>
              <a:t>옵션 표시모드는 수평으로 배치와 수직으로 배치가 있는데 옵션의 길이에 따라</a:t>
            </a:r>
            <a:endParaRPr lang="en-US" altLang="ko-KR" sz="1400" b="1" dirty="0" smtClean="0"/>
          </a:p>
          <a:p>
            <a:r>
              <a:rPr lang="ko-KR" altLang="en-US" sz="1400" b="1" dirty="0" smtClean="0"/>
              <a:t>둘 중의 하나를 선택한다</a:t>
            </a:r>
            <a:r>
              <a:rPr lang="en-US" altLang="ko-KR" sz="1400" b="1" dirty="0" smtClean="0"/>
              <a:t>. </a:t>
            </a:r>
            <a:r>
              <a:rPr lang="ko-KR" altLang="en-US" sz="1400" b="1" dirty="0" smtClean="0"/>
              <a:t>대부분 수평으로 배치를 선택한다</a:t>
            </a:r>
            <a:r>
              <a:rPr lang="en-US" altLang="ko-KR" sz="1400" b="1" dirty="0" smtClean="0"/>
              <a:t>. </a:t>
            </a:r>
            <a:endParaRPr lang="en-US" altLang="ko-KR" sz="1400" b="1" dirty="0"/>
          </a:p>
        </p:txBody>
      </p:sp>
    </p:spTree>
    <p:extLst>
      <p:ext uri="{BB962C8B-B14F-4D97-AF65-F5344CB8AC3E}">
        <p14:creationId xmlns:p14="http://schemas.microsoft.com/office/powerpoint/2010/main" val="1595757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- 2. </a:t>
            </a:r>
            <a:r>
              <a:rPr lang="ko-KR" altLang="en-US" sz="2800" b="1" dirty="0"/>
              <a:t>간편설문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953000" y="720971"/>
            <a:ext cx="33909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sz="2000" b="1" dirty="0" smtClean="0"/>
          </a:p>
          <a:p>
            <a:r>
              <a:rPr lang="ko-KR" altLang="en-US" sz="2000" b="1" dirty="0" smtClean="0"/>
              <a:t>설문 응답 수정 허용 여부</a:t>
            </a:r>
            <a:endParaRPr lang="en-US" altLang="ko-KR" sz="2000" b="1" dirty="0" smtClean="0"/>
          </a:p>
          <a:p>
            <a:endParaRPr lang="en-US" altLang="ko-KR" sz="2000" b="1" dirty="0" smtClean="0"/>
          </a:p>
          <a:p>
            <a:r>
              <a:rPr lang="ko-KR" altLang="en-US" sz="2000" b="1" dirty="0" smtClean="0"/>
              <a:t>중복 응답 허용 여부 </a:t>
            </a:r>
            <a:endParaRPr lang="en-US" altLang="ko-KR" sz="2000" b="1" dirty="0" smtClean="0"/>
          </a:p>
          <a:p>
            <a:endParaRPr lang="en-US" altLang="ko-KR" sz="2000" b="1" dirty="0" smtClean="0"/>
          </a:p>
          <a:p>
            <a:r>
              <a:rPr lang="ko-KR" altLang="en-US" sz="2000" b="1" dirty="0" smtClean="0"/>
              <a:t>응답 인원 제한 여부</a:t>
            </a:r>
            <a:endParaRPr lang="en-US" altLang="ko-KR" sz="2000" b="1" dirty="0" smtClean="0"/>
          </a:p>
          <a:p>
            <a:endParaRPr lang="en-US" altLang="ko-KR" sz="2000" b="1" dirty="0" smtClean="0"/>
          </a:p>
          <a:p>
            <a:r>
              <a:rPr lang="ko-KR" altLang="en-US" sz="2000" b="1" dirty="0" smtClean="0"/>
              <a:t>옵션은 설문 응답 항목들</a:t>
            </a:r>
            <a:endParaRPr lang="en-US" altLang="ko-KR" sz="2000" b="1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0" t="19003" r="67759" b="9579"/>
          <a:stretch/>
        </p:blipFill>
        <p:spPr bwMode="auto">
          <a:xfrm>
            <a:off x="337645" y="720971"/>
            <a:ext cx="4372303" cy="552742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8447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- 2. </a:t>
            </a:r>
            <a:r>
              <a:rPr lang="ko-KR" altLang="en-US" sz="2800" b="1" dirty="0"/>
              <a:t>간편설문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505200" y="762000"/>
            <a:ext cx="2819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변경사항 저장 및 표시</a:t>
            </a:r>
            <a:endParaRPr lang="en-US" altLang="ko-KR" sz="2000" b="1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92" t="67636" r="59742" b="25847"/>
          <a:stretch/>
        </p:blipFill>
        <p:spPr bwMode="auto">
          <a:xfrm>
            <a:off x="225972" y="762000"/>
            <a:ext cx="2835166" cy="83784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717" y="1828800"/>
            <a:ext cx="5722883" cy="29908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25972" y="5302111"/>
            <a:ext cx="76988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설문 내용과 응답 항목</a:t>
            </a:r>
            <a:r>
              <a:rPr lang="en-US" altLang="ko-KR" sz="2000" b="1" dirty="0" smtClean="0"/>
              <a:t>, </a:t>
            </a:r>
            <a:r>
              <a:rPr lang="ko-KR" altLang="en-US" sz="2000" b="1" dirty="0" smtClean="0"/>
              <a:t>응답은 한번만 할 수 있다</a:t>
            </a:r>
            <a:r>
              <a:rPr lang="en-US" altLang="ko-KR" sz="2000" b="1" dirty="0" smtClean="0"/>
              <a:t>.</a:t>
            </a:r>
            <a:endParaRPr lang="en-US" altLang="ko-KR" sz="2000" b="1" dirty="0"/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73" r="11423" b="14091"/>
          <a:stretch/>
        </p:blipFill>
        <p:spPr bwMode="auto">
          <a:xfrm>
            <a:off x="6074979" y="3117631"/>
            <a:ext cx="2992821" cy="170201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5848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- 3. </a:t>
            </a:r>
            <a:r>
              <a:rPr lang="ko-KR" altLang="en-US" sz="2800" b="1" dirty="0" smtClean="0"/>
              <a:t>과제</a:t>
            </a:r>
            <a:r>
              <a:rPr lang="en-US" altLang="ko-KR" sz="2800" b="1" dirty="0" smtClean="0"/>
              <a:t>(</a:t>
            </a:r>
            <a:r>
              <a:rPr lang="ko-KR" altLang="en-US" sz="2800" b="1" dirty="0" smtClean="0"/>
              <a:t>숙제</a:t>
            </a:r>
            <a:r>
              <a:rPr lang="en-US" altLang="ko-KR" sz="2800" b="1" dirty="0" smtClean="0"/>
              <a:t>)</a:t>
            </a:r>
            <a:endParaRPr lang="ko-KR" altLang="en-US" sz="2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34000" y="1300269"/>
            <a:ext cx="3505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과제명을 적고</a:t>
            </a:r>
            <a:endParaRPr lang="en-US" altLang="ko-KR" sz="2000" b="1" dirty="0" smtClean="0"/>
          </a:p>
          <a:p>
            <a:r>
              <a:rPr lang="ko-KR" altLang="en-US" sz="2000" b="1" dirty="0" smtClean="0"/>
              <a:t>설명란에 학생들이</a:t>
            </a:r>
            <a:endParaRPr lang="en-US" altLang="ko-KR" sz="2000" b="1" dirty="0" smtClean="0"/>
          </a:p>
          <a:p>
            <a:r>
              <a:rPr lang="ko-KR" altLang="en-US" sz="2000" b="1" dirty="0" smtClean="0"/>
              <a:t>과제를 어떻게 해야 하는지를 </a:t>
            </a:r>
            <a:endParaRPr lang="en-US" altLang="ko-KR" sz="2000" b="1" dirty="0" smtClean="0"/>
          </a:p>
          <a:p>
            <a:r>
              <a:rPr lang="ko-KR" altLang="en-US" sz="2000" b="1" dirty="0" smtClean="0"/>
              <a:t>알려 준다</a:t>
            </a:r>
            <a:endParaRPr lang="en-US" altLang="ko-KR" sz="2000" b="1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365" y="918835"/>
            <a:ext cx="1889235" cy="12668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6668" y="1480810"/>
            <a:ext cx="2643844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71"/>
          <a:stretch/>
        </p:blipFill>
        <p:spPr bwMode="auto">
          <a:xfrm>
            <a:off x="244365" y="2362200"/>
            <a:ext cx="4895194" cy="417644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5377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- 3. </a:t>
            </a:r>
            <a:r>
              <a:rPr lang="ko-KR" altLang="en-US" sz="2800" b="1" dirty="0" smtClean="0"/>
              <a:t>과제</a:t>
            </a:r>
            <a:r>
              <a:rPr lang="en-US" altLang="ko-KR" sz="2800" b="1" dirty="0" smtClean="0"/>
              <a:t>(</a:t>
            </a:r>
            <a:r>
              <a:rPr lang="ko-KR" altLang="en-US" sz="2800" b="1" dirty="0" smtClean="0"/>
              <a:t>숙제</a:t>
            </a:r>
            <a:r>
              <a:rPr lang="en-US" altLang="ko-KR" sz="2800" b="1" dirty="0" smtClean="0"/>
              <a:t>)</a:t>
            </a:r>
            <a:endParaRPr lang="ko-KR" altLang="en-US" sz="2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09600" y="5105400"/>
            <a:ext cx="6781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제출시작일</a:t>
            </a:r>
            <a:r>
              <a:rPr lang="en-US" altLang="ko-KR" sz="2000" b="1" dirty="0" smtClean="0"/>
              <a:t>, </a:t>
            </a:r>
            <a:r>
              <a:rPr lang="ko-KR" altLang="en-US" sz="2000" b="1" dirty="0" smtClean="0"/>
              <a:t>마감일시</a:t>
            </a:r>
            <a:r>
              <a:rPr lang="en-US" altLang="ko-KR" sz="2000" b="1" dirty="0" smtClean="0"/>
              <a:t>, </a:t>
            </a:r>
            <a:r>
              <a:rPr lang="ko-KR" altLang="en-US" sz="2000" b="1" dirty="0" smtClean="0"/>
              <a:t>최종마감일을 설정한다</a:t>
            </a:r>
            <a:r>
              <a:rPr lang="en-US" altLang="ko-KR" sz="2000" b="1" dirty="0" smtClean="0"/>
              <a:t>.</a:t>
            </a:r>
          </a:p>
          <a:p>
            <a:r>
              <a:rPr lang="ko-KR" altLang="en-US" sz="2000" b="1" dirty="0" smtClean="0"/>
              <a:t>관리모드활성을 통해 적용</a:t>
            </a:r>
            <a:r>
              <a:rPr lang="en-US" altLang="ko-KR" sz="2000" b="1" dirty="0" smtClean="0"/>
              <a:t>,</a:t>
            </a:r>
            <a:r>
              <a:rPr lang="ko-KR" altLang="en-US" sz="2000" b="1" dirty="0" smtClean="0"/>
              <a:t>비적용을 결정한다</a:t>
            </a:r>
            <a:r>
              <a:rPr lang="en-US" altLang="ko-KR" sz="2000" b="1" dirty="0" smtClean="0"/>
              <a:t>.</a:t>
            </a:r>
            <a:endParaRPr lang="en-US" altLang="ko-KR" sz="2000" b="1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599" y="1133045"/>
            <a:ext cx="7391401" cy="361485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9646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- 3. </a:t>
            </a:r>
            <a:r>
              <a:rPr lang="ko-KR" altLang="en-US" sz="2800" b="1" dirty="0" smtClean="0"/>
              <a:t>과제</a:t>
            </a:r>
            <a:r>
              <a:rPr lang="en-US" altLang="ko-KR" sz="2800" b="1" dirty="0" smtClean="0"/>
              <a:t>(</a:t>
            </a:r>
            <a:r>
              <a:rPr lang="ko-KR" altLang="en-US" sz="2800" b="1" dirty="0" smtClean="0"/>
              <a:t>숙제</a:t>
            </a:r>
            <a:r>
              <a:rPr lang="en-US" altLang="ko-KR" sz="2800" b="1" dirty="0" smtClean="0"/>
              <a:t>)</a:t>
            </a:r>
            <a:endParaRPr lang="ko-KR" altLang="en-US" sz="2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09600" y="5105400"/>
            <a:ext cx="67818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제출유형은 온라인텍스트</a:t>
            </a:r>
            <a:r>
              <a:rPr lang="en-US" altLang="ko-KR" sz="2000" b="1" dirty="0" smtClean="0"/>
              <a:t>, </a:t>
            </a:r>
            <a:r>
              <a:rPr lang="ko-KR" altLang="en-US" sz="2000" b="1" dirty="0" smtClean="0"/>
              <a:t>파일제출을 활성화 한다</a:t>
            </a:r>
            <a:r>
              <a:rPr lang="en-US" altLang="ko-KR" sz="2000" b="1" dirty="0" smtClean="0"/>
              <a:t>.</a:t>
            </a:r>
          </a:p>
          <a:p>
            <a:r>
              <a:rPr lang="en-US" altLang="ko-KR" sz="2000" b="1" dirty="0" smtClean="0"/>
              <a:t>Word limit</a:t>
            </a:r>
            <a:r>
              <a:rPr lang="ko-KR" altLang="en-US" sz="2000" b="1" dirty="0" smtClean="0"/>
              <a:t>는 온라인텍스트로 과제를 입력할 때 제한 글자수를 정해준다</a:t>
            </a:r>
            <a:r>
              <a:rPr lang="en-US" altLang="ko-KR" sz="2000" b="1" dirty="0" smtClean="0"/>
              <a:t>.</a:t>
            </a:r>
          </a:p>
          <a:p>
            <a:r>
              <a:rPr lang="ko-KR" altLang="en-US" sz="2000" b="1" dirty="0" smtClean="0"/>
              <a:t>최대업로드파일수는 기본 </a:t>
            </a:r>
            <a:r>
              <a:rPr lang="en-US" altLang="ko-KR" sz="2000" b="1" dirty="0" smtClean="0"/>
              <a:t>1, </a:t>
            </a:r>
            <a:r>
              <a:rPr lang="ko-KR" altLang="en-US" sz="2000" b="1" dirty="0" smtClean="0"/>
              <a:t>최대 </a:t>
            </a:r>
            <a:r>
              <a:rPr lang="en-US" altLang="ko-KR" sz="2000" b="1" dirty="0" smtClean="0"/>
              <a:t>2</a:t>
            </a:r>
            <a:r>
              <a:rPr lang="ko-KR" altLang="en-US" sz="2000" b="1" dirty="0" smtClean="0"/>
              <a:t>를 넘어서서는 안된다</a:t>
            </a:r>
            <a:endParaRPr lang="en-US" altLang="ko-KR" sz="2000" b="1" dirty="0" smtClean="0"/>
          </a:p>
          <a:p>
            <a:r>
              <a:rPr lang="ko-KR" altLang="en-US" sz="2000" b="1" dirty="0" smtClean="0"/>
              <a:t>최대제출크기는 관리 차원에서 </a:t>
            </a:r>
            <a:r>
              <a:rPr lang="en-US" altLang="ko-KR" sz="2000" b="1" dirty="0" smtClean="0"/>
              <a:t>50MB</a:t>
            </a:r>
            <a:r>
              <a:rPr lang="ko-KR" altLang="en-US" sz="2000" b="1" dirty="0" smtClean="0"/>
              <a:t>로 조정함</a:t>
            </a:r>
            <a:endParaRPr lang="en-US" altLang="ko-KR" sz="2000" b="1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131" y="1066800"/>
            <a:ext cx="7283669" cy="403452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8707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- 3. </a:t>
            </a:r>
            <a:r>
              <a:rPr lang="ko-KR" altLang="en-US" sz="2800" b="1" dirty="0" smtClean="0"/>
              <a:t>과제</a:t>
            </a:r>
            <a:r>
              <a:rPr lang="en-US" altLang="ko-KR" sz="2800" b="1" dirty="0" smtClean="0"/>
              <a:t>(</a:t>
            </a:r>
            <a:r>
              <a:rPr lang="ko-KR" altLang="en-US" sz="2800" b="1" dirty="0" smtClean="0"/>
              <a:t>숙제</a:t>
            </a:r>
            <a:r>
              <a:rPr lang="en-US" altLang="ko-KR" sz="2800" b="1" dirty="0" smtClean="0"/>
              <a:t>)</a:t>
            </a:r>
            <a:endParaRPr lang="ko-KR" altLang="en-US" sz="2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20110" y="5105400"/>
            <a:ext cx="799049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피드백유형</a:t>
            </a:r>
            <a:r>
              <a:rPr lang="en-US" altLang="ko-KR" sz="2000" b="1" dirty="0" smtClean="0"/>
              <a:t>: </a:t>
            </a:r>
            <a:r>
              <a:rPr lang="ko-KR" altLang="en-US" sz="2000" b="1" dirty="0" smtClean="0"/>
              <a:t>학생들이 제출한 과제에 대한 교사의 생각을 적는다</a:t>
            </a:r>
            <a:r>
              <a:rPr lang="en-US" altLang="ko-KR" sz="2000" b="1" dirty="0" smtClean="0"/>
              <a:t>.</a:t>
            </a:r>
          </a:p>
          <a:p>
            <a:r>
              <a:rPr lang="ko-KR" altLang="en-US" sz="2000" b="1" dirty="0" smtClean="0"/>
              <a:t>제출 설정 </a:t>
            </a:r>
            <a:r>
              <a:rPr lang="en-US" altLang="ko-KR" sz="2000" b="1" dirty="0" smtClean="0"/>
              <a:t>: </a:t>
            </a:r>
            <a:r>
              <a:rPr lang="ko-KR" altLang="en-US" sz="2000" b="1" dirty="0" smtClean="0"/>
              <a:t>학생들이 제출 버튼을 눌러야 과제 제출이 되는지 여부</a:t>
            </a:r>
            <a:endParaRPr lang="en-US" altLang="ko-KR" sz="2000" b="1" dirty="0" smtClean="0"/>
          </a:p>
          <a:p>
            <a:r>
              <a:rPr lang="ko-KR" altLang="en-US" sz="2000" b="1" dirty="0" smtClean="0"/>
              <a:t>최대 시도 횟수</a:t>
            </a:r>
            <a:endParaRPr lang="en-US" altLang="ko-KR" sz="2000" b="1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869"/>
          <a:stretch/>
        </p:blipFill>
        <p:spPr bwMode="auto">
          <a:xfrm>
            <a:off x="609600" y="652464"/>
            <a:ext cx="8001000" cy="430053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6381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- 3. </a:t>
            </a:r>
            <a:r>
              <a:rPr lang="ko-KR" altLang="en-US" sz="2800" b="1" dirty="0" smtClean="0"/>
              <a:t>과제</a:t>
            </a:r>
            <a:r>
              <a:rPr lang="en-US" altLang="ko-KR" sz="2800" b="1" dirty="0" smtClean="0"/>
              <a:t>(</a:t>
            </a:r>
            <a:r>
              <a:rPr lang="ko-KR" altLang="en-US" sz="2800" b="1" dirty="0" smtClean="0"/>
              <a:t>숙제</a:t>
            </a:r>
            <a:r>
              <a:rPr lang="en-US" altLang="ko-KR" sz="2800" b="1" dirty="0" smtClean="0"/>
              <a:t>)</a:t>
            </a:r>
            <a:endParaRPr lang="ko-KR" altLang="en-US" sz="2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864476" y="3962400"/>
            <a:ext cx="6781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모둠 제출 설정 </a:t>
            </a:r>
            <a:r>
              <a:rPr lang="en-US" altLang="ko-KR" sz="2000" b="1" dirty="0" smtClean="0"/>
              <a:t>: </a:t>
            </a:r>
            <a:r>
              <a:rPr lang="ko-KR" altLang="en-US" sz="2000" b="1" dirty="0" smtClean="0"/>
              <a:t>팀으로 과제를 제출 가능 여부 설정</a:t>
            </a:r>
            <a:endParaRPr lang="en-US" altLang="ko-KR" sz="2000" b="1" dirty="0" smtClean="0"/>
          </a:p>
          <a:p>
            <a:r>
              <a:rPr lang="ko-KR" altLang="en-US" sz="2000" b="1" dirty="0" smtClean="0"/>
              <a:t>통지 </a:t>
            </a:r>
            <a:r>
              <a:rPr lang="en-US" altLang="ko-KR" sz="2000" b="1" dirty="0" smtClean="0"/>
              <a:t>: </a:t>
            </a:r>
            <a:r>
              <a:rPr lang="ko-KR" altLang="en-US" sz="2000" b="1" dirty="0" smtClean="0"/>
              <a:t>과제 채점 점수를 알려주는 방법</a:t>
            </a:r>
            <a:endParaRPr lang="en-US" altLang="ko-KR" sz="2000" b="1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687" r="50000"/>
          <a:stretch/>
        </p:blipFill>
        <p:spPr bwMode="auto">
          <a:xfrm>
            <a:off x="838200" y="838200"/>
            <a:ext cx="5334000" cy="2819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4444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- 3. </a:t>
            </a:r>
            <a:r>
              <a:rPr lang="ko-KR" altLang="en-US" sz="2800" b="1" dirty="0" smtClean="0"/>
              <a:t>과제</a:t>
            </a:r>
            <a:r>
              <a:rPr lang="en-US" altLang="ko-KR" sz="2800" b="1" dirty="0" smtClean="0"/>
              <a:t>(</a:t>
            </a:r>
            <a:r>
              <a:rPr lang="ko-KR" altLang="en-US" sz="2800" b="1" dirty="0" smtClean="0"/>
              <a:t>숙제</a:t>
            </a:r>
            <a:r>
              <a:rPr lang="en-US" altLang="ko-KR" sz="2800" b="1" dirty="0" smtClean="0"/>
              <a:t>)</a:t>
            </a:r>
            <a:endParaRPr lang="ko-KR" altLang="en-US" sz="2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968264" y="5613436"/>
            <a:ext cx="6781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학생들이 제출한 과제를 채점하는 방법</a:t>
            </a:r>
            <a:endParaRPr lang="en-US" altLang="ko-KR" sz="2000" b="1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730" y="685800"/>
            <a:ext cx="6978869" cy="4800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8015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- 3. </a:t>
            </a:r>
            <a:r>
              <a:rPr lang="ko-KR" altLang="en-US" sz="2800" b="1" dirty="0" smtClean="0"/>
              <a:t>과제</a:t>
            </a:r>
            <a:r>
              <a:rPr lang="en-US" altLang="ko-KR" sz="2800" b="1" dirty="0" smtClean="0"/>
              <a:t>(</a:t>
            </a:r>
            <a:r>
              <a:rPr lang="ko-KR" altLang="en-US" sz="2800" b="1" dirty="0" smtClean="0"/>
              <a:t>숙제</a:t>
            </a:r>
            <a:r>
              <a:rPr lang="en-US" altLang="ko-KR" sz="2800" b="1" dirty="0" smtClean="0"/>
              <a:t>)</a:t>
            </a:r>
            <a:endParaRPr lang="ko-KR" altLang="en-US" sz="2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417456" y="6057780"/>
            <a:ext cx="6781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학생들이 제출한 과제를 확인하고 채점을 한다</a:t>
            </a:r>
            <a:r>
              <a:rPr lang="en-US" altLang="ko-KR" sz="2000" b="1" dirty="0" smtClean="0"/>
              <a:t>.</a:t>
            </a:r>
            <a:endParaRPr lang="en-US" altLang="ko-KR" sz="2000" b="1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456" y="685800"/>
            <a:ext cx="7867650" cy="529005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5069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- 3. </a:t>
            </a:r>
            <a:r>
              <a:rPr lang="ko-KR" altLang="en-US" sz="2800" b="1" dirty="0" smtClean="0"/>
              <a:t>과제</a:t>
            </a:r>
            <a:r>
              <a:rPr lang="en-US" altLang="ko-KR" sz="2800" b="1" dirty="0" smtClean="0"/>
              <a:t>(</a:t>
            </a:r>
            <a:r>
              <a:rPr lang="ko-KR" altLang="en-US" sz="2800" b="1" dirty="0" smtClean="0"/>
              <a:t>숙제</a:t>
            </a:r>
            <a:r>
              <a:rPr lang="en-US" altLang="ko-KR" sz="2800" b="1" dirty="0" smtClean="0"/>
              <a:t>)</a:t>
            </a:r>
            <a:endParaRPr lang="ko-KR" altLang="en-US" sz="2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417456" y="5657670"/>
            <a:ext cx="6781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학생들이 과제를 제출하는 방법</a:t>
            </a:r>
            <a:r>
              <a:rPr lang="en-US" altLang="ko-KR" sz="2000" b="1" dirty="0" smtClean="0"/>
              <a:t>.</a:t>
            </a:r>
            <a:endParaRPr lang="en-US" altLang="ko-KR" sz="2000" b="1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456" y="990600"/>
            <a:ext cx="8143875" cy="423794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032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- 3. </a:t>
            </a:r>
            <a:r>
              <a:rPr lang="ko-KR" altLang="en-US" sz="2800" b="1" dirty="0" smtClean="0"/>
              <a:t>과제</a:t>
            </a:r>
            <a:r>
              <a:rPr lang="en-US" altLang="ko-KR" sz="2800" b="1" dirty="0" smtClean="0"/>
              <a:t>(</a:t>
            </a:r>
            <a:r>
              <a:rPr lang="ko-KR" altLang="en-US" sz="2800" b="1" dirty="0" smtClean="0"/>
              <a:t>숙제</a:t>
            </a:r>
            <a:r>
              <a:rPr lang="en-US" altLang="ko-KR" sz="2800" b="1" dirty="0" smtClean="0"/>
              <a:t>)</a:t>
            </a:r>
            <a:endParaRPr lang="ko-KR" altLang="en-US" sz="2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417456" y="6248400"/>
            <a:ext cx="6781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교사가 학생들의 제출한 과제를 확인하고 채점한다</a:t>
            </a:r>
            <a:endParaRPr lang="en-US" altLang="ko-KR" sz="2000" b="1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404"/>
          <a:stretch/>
        </p:blipFill>
        <p:spPr bwMode="auto">
          <a:xfrm>
            <a:off x="228600" y="762000"/>
            <a:ext cx="7543800" cy="2590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446" r="-16"/>
          <a:stretch/>
        </p:blipFill>
        <p:spPr bwMode="auto">
          <a:xfrm>
            <a:off x="228600" y="3505200"/>
            <a:ext cx="7543800" cy="24765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4162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- 4. </a:t>
            </a:r>
            <a:r>
              <a:rPr lang="ko-KR" altLang="en-US" sz="2800" b="1" dirty="0" smtClean="0"/>
              <a:t>대화방</a:t>
            </a:r>
            <a:endParaRPr lang="ko-KR" altLang="en-US" sz="2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462124" y="4114800"/>
            <a:ext cx="766762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학습활동 항목에서 대화방을 선택해서 추가 버튼을 눌러</a:t>
            </a:r>
            <a:endParaRPr lang="en-US" altLang="ko-KR" sz="2000" b="1" dirty="0" smtClean="0"/>
          </a:p>
          <a:p>
            <a:r>
              <a:rPr lang="ko-KR" altLang="en-US" sz="2000" b="1" dirty="0" smtClean="0"/>
              <a:t> </a:t>
            </a:r>
            <a:endParaRPr lang="en-US" altLang="ko-KR" sz="2000" b="1" dirty="0" smtClean="0"/>
          </a:p>
          <a:p>
            <a:r>
              <a:rPr lang="ko-KR" altLang="en-US" sz="2000" b="1" dirty="0" smtClean="0"/>
              <a:t>새 대화방을 만든다</a:t>
            </a:r>
            <a:endParaRPr lang="en-US" altLang="ko-KR" sz="2000" b="1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124" y="1323527"/>
            <a:ext cx="4191209" cy="2029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2284568"/>
            <a:ext cx="3911550" cy="1042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81353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- 4. </a:t>
            </a:r>
            <a:r>
              <a:rPr lang="ko-KR" altLang="en-US" sz="2800" b="1" dirty="0" smtClean="0"/>
              <a:t>대화방</a:t>
            </a:r>
            <a:endParaRPr lang="ko-KR" altLang="en-US" sz="2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72200" y="746234"/>
            <a:ext cx="27432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대화방 이름을 적고</a:t>
            </a:r>
            <a:endParaRPr lang="en-US" altLang="ko-KR" sz="2000" b="1" dirty="0" smtClean="0"/>
          </a:p>
          <a:p>
            <a:endParaRPr lang="en-US" altLang="ko-KR" sz="2000" b="1" dirty="0" smtClean="0"/>
          </a:p>
          <a:p>
            <a:r>
              <a:rPr lang="ko-KR" altLang="en-US" sz="2000" b="1" dirty="0" smtClean="0"/>
              <a:t>머리말에는 대화방을 </a:t>
            </a:r>
            <a:endParaRPr lang="en-US" altLang="ko-KR" sz="2000" b="1" dirty="0" smtClean="0"/>
          </a:p>
          <a:p>
            <a:endParaRPr lang="en-US" altLang="ko-KR" sz="2000" b="1" dirty="0" smtClean="0"/>
          </a:p>
          <a:p>
            <a:r>
              <a:rPr lang="ko-KR" altLang="en-US" sz="2000" b="1" dirty="0" smtClean="0"/>
              <a:t>사용하는 방법을 </a:t>
            </a:r>
            <a:endParaRPr lang="en-US" altLang="ko-KR" sz="2000" b="1" dirty="0" smtClean="0"/>
          </a:p>
          <a:p>
            <a:endParaRPr lang="en-US" altLang="ko-KR" sz="2000" b="1" dirty="0"/>
          </a:p>
          <a:p>
            <a:r>
              <a:rPr lang="ko-KR" altLang="en-US" sz="2000" b="1" dirty="0" smtClean="0"/>
              <a:t>알려 준다</a:t>
            </a:r>
            <a:endParaRPr lang="en-US" altLang="ko-KR" sz="2000" b="1" dirty="0"/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1" y="735724"/>
            <a:ext cx="5486400" cy="564668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5926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- 4. </a:t>
            </a:r>
            <a:r>
              <a:rPr lang="ko-KR" altLang="en-US" sz="2800" b="1" dirty="0" smtClean="0"/>
              <a:t>대화방</a:t>
            </a:r>
            <a:endParaRPr lang="ko-KR" altLang="en-US" sz="2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75290" y="4800600"/>
            <a:ext cx="846871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대화 참여 여기 클릭을 눌러 대화방에 참여한다</a:t>
            </a:r>
            <a:r>
              <a:rPr lang="en-US" altLang="ko-KR" sz="2000" b="1" dirty="0" smtClean="0"/>
              <a:t>.</a:t>
            </a:r>
          </a:p>
          <a:p>
            <a:endParaRPr lang="en-US" altLang="ko-KR" sz="2000" b="1" dirty="0" smtClean="0"/>
          </a:p>
          <a:p>
            <a:r>
              <a:rPr lang="ko-KR" altLang="en-US" sz="2000" b="1" dirty="0" smtClean="0"/>
              <a:t>더 접근성 있는 인터페이스 사용 </a:t>
            </a:r>
            <a:r>
              <a:rPr lang="en-US" altLang="ko-KR" sz="2000" b="1" dirty="0" smtClean="0"/>
              <a:t>: </a:t>
            </a:r>
            <a:r>
              <a:rPr lang="ko-KR" altLang="en-US" sz="2000" b="1" dirty="0" smtClean="0"/>
              <a:t>좀더 자세한 대화방 사용이 가능하다</a:t>
            </a:r>
            <a:r>
              <a:rPr lang="en-US" altLang="ko-KR" sz="2000" b="1" dirty="0" smtClean="0"/>
              <a:t>.</a:t>
            </a:r>
            <a:endParaRPr lang="en-US" altLang="ko-KR" sz="2000" b="1" dirty="0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990600"/>
            <a:ext cx="5638800" cy="3571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7489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- 4. </a:t>
            </a:r>
            <a:r>
              <a:rPr lang="ko-KR" altLang="en-US" sz="2800" b="1" dirty="0" smtClean="0"/>
              <a:t>대화방</a:t>
            </a:r>
            <a:endParaRPr lang="ko-KR" altLang="en-US" sz="2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75290" y="6076890"/>
            <a:ext cx="84687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실제 대화방 사용 화면</a:t>
            </a:r>
            <a:r>
              <a:rPr lang="en-US" altLang="ko-KR" sz="2000" b="1" dirty="0" smtClean="0"/>
              <a:t>.</a:t>
            </a: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683" y="555900"/>
            <a:ext cx="6648450" cy="53244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49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- 4. </a:t>
            </a:r>
            <a:r>
              <a:rPr lang="ko-KR" altLang="en-US" sz="2800" b="1" dirty="0" smtClean="0"/>
              <a:t>대화방</a:t>
            </a:r>
            <a:endParaRPr lang="ko-KR" altLang="en-US" sz="2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1185205" y="6076890"/>
            <a:ext cx="84687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더 접근성 있는 인터페이스를 사용하는 화면</a:t>
            </a:r>
            <a:r>
              <a:rPr lang="en-US" altLang="ko-KR" sz="2000" b="1" dirty="0" smtClean="0"/>
              <a:t>.</a:t>
            </a: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812" y="990600"/>
            <a:ext cx="4700588" cy="47454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4328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- 5. </a:t>
            </a:r>
            <a:r>
              <a:rPr lang="ko-KR" altLang="en-US" sz="2800" b="1" dirty="0" smtClean="0"/>
              <a:t>퀴즈</a:t>
            </a:r>
            <a:r>
              <a:rPr lang="en-US" altLang="ko-KR" sz="2800" b="1" dirty="0" smtClean="0"/>
              <a:t>, </a:t>
            </a:r>
            <a:r>
              <a:rPr lang="ko-KR" altLang="en-US" sz="2800" b="1" dirty="0" smtClean="0"/>
              <a:t>시험출제</a:t>
            </a:r>
            <a:endParaRPr lang="ko-KR" altLang="en-US" sz="2800" b="1" dirty="0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143000"/>
            <a:ext cx="2529234" cy="2133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2233779"/>
            <a:ext cx="3911550" cy="1042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62124" y="4114800"/>
            <a:ext cx="766762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학습활동 항목에서 퀴즈를 선택해서 추가 버튼을 눌러</a:t>
            </a:r>
            <a:endParaRPr lang="en-US" altLang="ko-KR" sz="2000" b="1" dirty="0" smtClean="0"/>
          </a:p>
          <a:p>
            <a:r>
              <a:rPr lang="ko-KR" altLang="en-US" sz="2000" b="1" dirty="0" smtClean="0"/>
              <a:t> </a:t>
            </a:r>
            <a:endParaRPr lang="en-US" altLang="ko-KR" sz="2000" b="1" dirty="0" smtClean="0"/>
          </a:p>
          <a:p>
            <a:r>
              <a:rPr lang="ko-KR" altLang="en-US" sz="2000" b="1" dirty="0" smtClean="0"/>
              <a:t>새 시험출제를 시작한다</a:t>
            </a:r>
            <a:endParaRPr lang="en-US" altLang="ko-KR" sz="2000" b="1" dirty="0"/>
          </a:p>
        </p:txBody>
      </p:sp>
    </p:spTree>
    <p:extLst>
      <p:ext uri="{BB962C8B-B14F-4D97-AF65-F5344CB8AC3E}">
        <p14:creationId xmlns:p14="http://schemas.microsoft.com/office/powerpoint/2010/main" val="3437246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- 5. </a:t>
            </a:r>
            <a:r>
              <a:rPr lang="ko-KR" altLang="en-US" sz="2800" b="1" dirty="0" smtClean="0"/>
              <a:t>퀴즈</a:t>
            </a:r>
            <a:r>
              <a:rPr lang="en-US" altLang="ko-KR" sz="2800" b="1" dirty="0" smtClean="0"/>
              <a:t>, </a:t>
            </a:r>
            <a:r>
              <a:rPr lang="ko-KR" altLang="en-US" sz="2800" b="1" dirty="0" smtClean="0"/>
              <a:t>시험출제</a:t>
            </a:r>
            <a:endParaRPr lang="ko-KR" altLang="en-US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638800" y="738360"/>
            <a:ext cx="7667627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이름에 시험제목을 쓴다</a:t>
            </a:r>
            <a:r>
              <a:rPr lang="en-US" altLang="ko-KR" sz="2000" b="1" dirty="0" smtClean="0"/>
              <a:t>.</a:t>
            </a:r>
          </a:p>
          <a:p>
            <a:endParaRPr lang="en-US" altLang="ko-KR" sz="2000" b="1" dirty="0"/>
          </a:p>
          <a:p>
            <a:r>
              <a:rPr lang="ko-KR" altLang="en-US" sz="2000" b="1" dirty="0" smtClean="0"/>
              <a:t>소개</a:t>
            </a:r>
            <a:r>
              <a:rPr lang="en-US" altLang="ko-KR" sz="2000" b="1" dirty="0" smtClean="0"/>
              <a:t>: </a:t>
            </a:r>
            <a:r>
              <a:rPr lang="ko-KR" altLang="en-US" sz="2000" b="1" dirty="0" smtClean="0"/>
              <a:t>시험에 관련된 내용</a:t>
            </a:r>
            <a:endParaRPr lang="en-US" altLang="ko-KR" sz="2000" b="1" dirty="0" smtClean="0"/>
          </a:p>
          <a:p>
            <a:endParaRPr lang="en-US" altLang="ko-KR" sz="2000" b="1" dirty="0"/>
          </a:p>
          <a:p>
            <a:r>
              <a:rPr lang="ko-KR" altLang="en-US" sz="2000" b="1" dirty="0" smtClean="0"/>
              <a:t>타이밍</a:t>
            </a:r>
            <a:r>
              <a:rPr lang="en-US" altLang="ko-KR" sz="2000" b="1" dirty="0" smtClean="0"/>
              <a:t>(</a:t>
            </a:r>
            <a:r>
              <a:rPr lang="ko-KR" altLang="en-US" sz="2000" b="1" dirty="0" smtClean="0"/>
              <a:t>시험 기간 설정</a:t>
            </a:r>
            <a:r>
              <a:rPr lang="en-US" altLang="ko-KR" sz="2000" b="1" dirty="0" smtClean="0"/>
              <a:t>)</a:t>
            </a:r>
          </a:p>
          <a:p>
            <a:endParaRPr lang="en-US" altLang="ko-KR" sz="2000" b="1" dirty="0" smtClean="0"/>
          </a:p>
          <a:p>
            <a:r>
              <a:rPr lang="ko-KR" altLang="en-US" sz="2000" b="1" dirty="0" smtClean="0"/>
              <a:t>퀴즈 시작</a:t>
            </a:r>
            <a:r>
              <a:rPr lang="en-US" altLang="ko-KR" sz="2000" b="1" dirty="0"/>
              <a:t> </a:t>
            </a:r>
            <a:r>
              <a:rPr lang="en-US" altLang="ko-KR" sz="2000" b="1" dirty="0" smtClean="0"/>
              <a:t>: </a:t>
            </a:r>
            <a:r>
              <a:rPr lang="ko-KR" altLang="en-US" sz="2000" b="1" dirty="0" smtClean="0"/>
              <a:t>시험 시작 시간</a:t>
            </a:r>
            <a:endParaRPr lang="en-US" altLang="ko-KR" sz="2000" b="1" dirty="0" smtClean="0"/>
          </a:p>
          <a:p>
            <a:endParaRPr lang="en-US" altLang="ko-KR" sz="2000" b="1" dirty="0"/>
          </a:p>
          <a:p>
            <a:r>
              <a:rPr lang="ko-KR" altLang="en-US" sz="2000" b="1" dirty="0" smtClean="0"/>
              <a:t>퀴즈 종료 </a:t>
            </a:r>
            <a:r>
              <a:rPr lang="en-US" altLang="ko-KR" sz="2000" b="1" dirty="0" smtClean="0"/>
              <a:t>: </a:t>
            </a:r>
            <a:r>
              <a:rPr lang="ko-KR" altLang="en-US" sz="2000" b="1" dirty="0" smtClean="0"/>
              <a:t>시험 끝나는 시간</a:t>
            </a:r>
            <a:endParaRPr lang="en-US" altLang="ko-KR" sz="2000" b="1" dirty="0" smtClean="0"/>
          </a:p>
          <a:p>
            <a:endParaRPr lang="en-US" altLang="ko-KR" sz="2000" b="1" dirty="0"/>
          </a:p>
          <a:p>
            <a:r>
              <a:rPr lang="ko-KR" altLang="en-US" sz="2000" b="1" dirty="0" smtClean="0"/>
              <a:t>시간 제한 </a:t>
            </a:r>
            <a:r>
              <a:rPr lang="en-US" altLang="ko-KR" sz="2000" b="1" dirty="0" smtClean="0"/>
              <a:t>: </a:t>
            </a:r>
            <a:r>
              <a:rPr lang="ko-KR" altLang="en-US" sz="2000" b="1" dirty="0" smtClean="0"/>
              <a:t>시험 치는 시간</a:t>
            </a:r>
            <a:endParaRPr lang="en-US" altLang="ko-KR" sz="2000" b="1" dirty="0" smtClean="0"/>
          </a:p>
          <a:p>
            <a:endParaRPr lang="en-US" altLang="ko-KR" sz="2000" b="1" dirty="0"/>
          </a:p>
          <a:p>
            <a:r>
              <a:rPr lang="ko-KR" altLang="en-US" sz="2000" b="1" dirty="0" smtClean="0"/>
              <a:t>종료시 </a:t>
            </a:r>
            <a:r>
              <a:rPr lang="en-US" altLang="ko-KR" sz="2000" b="1" dirty="0" smtClean="0"/>
              <a:t>: </a:t>
            </a:r>
            <a:r>
              <a:rPr lang="ko-KR" altLang="en-US" sz="2000" b="1" dirty="0" smtClean="0"/>
              <a:t>자동으로 제출 선택</a:t>
            </a:r>
            <a:endParaRPr lang="en-US" altLang="ko-KR" sz="2000" b="1" dirty="0" smtClean="0"/>
          </a:p>
          <a:p>
            <a:endParaRPr lang="en-US" altLang="ko-KR" sz="2000" b="1" dirty="0"/>
          </a:p>
          <a:p>
            <a:r>
              <a:rPr lang="ko-KR" altLang="en-US" sz="2000" b="1" dirty="0" smtClean="0"/>
              <a:t>제출유예기간 </a:t>
            </a:r>
            <a:r>
              <a:rPr lang="en-US" altLang="ko-KR" sz="2000" b="1" dirty="0" smtClean="0"/>
              <a:t>: </a:t>
            </a:r>
          </a:p>
          <a:p>
            <a:r>
              <a:rPr lang="ko-KR" altLang="en-US" sz="2000" b="1" dirty="0" smtClean="0"/>
              <a:t>시험 제출을 늦추는 기간 </a:t>
            </a:r>
            <a:r>
              <a:rPr lang="en-US" altLang="ko-KR" sz="2000" b="1" dirty="0" smtClean="0"/>
              <a:t> </a:t>
            </a:r>
            <a:endParaRPr lang="en-US" altLang="ko-KR" sz="2000" b="1" dirty="0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667"/>
          <a:stretch/>
        </p:blipFill>
        <p:spPr bwMode="auto">
          <a:xfrm>
            <a:off x="609601" y="738360"/>
            <a:ext cx="4876799" cy="581483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9777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- 5. </a:t>
            </a:r>
            <a:r>
              <a:rPr lang="ko-KR" altLang="en-US" sz="2800" b="1" dirty="0" smtClean="0"/>
              <a:t>퀴즈</a:t>
            </a:r>
            <a:r>
              <a:rPr lang="en-US" altLang="ko-KR" sz="2800" b="1" dirty="0" smtClean="0"/>
              <a:t>, </a:t>
            </a:r>
            <a:r>
              <a:rPr lang="ko-KR" altLang="en-US" sz="2800" b="1" dirty="0" smtClean="0"/>
              <a:t>시험출제</a:t>
            </a:r>
            <a:endParaRPr lang="ko-KR" altLang="en-US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381001" y="5638800"/>
            <a:ext cx="76676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성적을 채점하는 방법</a:t>
            </a:r>
            <a:r>
              <a:rPr lang="en-US" altLang="ko-KR" sz="2000" b="1" dirty="0" smtClean="0"/>
              <a:t>, </a:t>
            </a:r>
            <a:r>
              <a:rPr lang="ko-KR" altLang="en-US" sz="2000" b="1" dirty="0" smtClean="0"/>
              <a:t>시험 치는 횟수</a:t>
            </a:r>
            <a:r>
              <a:rPr lang="en-US" altLang="ko-KR" sz="2000" b="1" dirty="0" smtClean="0"/>
              <a:t>, </a:t>
            </a:r>
          </a:p>
          <a:p>
            <a:r>
              <a:rPr lang="ko-KR" altLang="en-US" sz="2000" b="1" dirty="0" smtClean="0"/>
              <a:t>시험을 친 후</a:t>
            </a:r>
            <a:r>
              <a:rPr lang="en-US" altLang="ko-KR" sz="2000" b="1" dirty="0" smtClean="0"/>
              <a:t>, </a:t>
            </a:r>
            <a:r>
              <a:rPr lang="ko-KR" altLang="en-US" sz="2000" b="1" dirty="0" smtClean="0"/>
              <a:t>피드백 허용</a:t>
            </a:r>
            <a:r>
              <a:rPr lang="en-US" altLang="ko-KR" sz="2000" b="1" dirty="0" smtClean="0"/>
              <a:t>, </a:t>
            </a:r>
            <a:r>
              <a:rPr lang="ko-KR" altLang="en-US" sz="2000" b="1" dirty="0" smtClean="0"/>
              <a:t>정답 확인 여부 설정</a:t>
            </a:r>
            <a:endParaRPr lang="en-US" altLang="ko-KR" sz="2000" b="1" dirty="0"/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285" b="63166"/>
          <a:stretch/>
        </p:blipFill>
        <p:spPr bwMode="auto">
          <a:xfrm>
            <a:off x="381001" y="704850"/>
            <a:ext cx="3875690" cy="200681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/>
        </p:blipFill>
        <p:spPr bwMode="auto">
          <a:xfrm>
            <a:off x="381001" y="2762085"/>
            <a:ext cx="8467725" cy="27241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2088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- 5. </a:t>
            </a:r>
            <a:r>
              <a:rPr lang="ko-KR" altLang="en-US" sz="2800" b="1" dirty="0" smtClean="0"/>
              <a:t>퀴즈</a:t>
            </a:r>
            <a:r>
              <a:rPr lang="en-US" altLang="ko-KR" sz="2800" b="1" dirty="0" smtClean="0"/>
              <a:t>, </a:t>
            </a:r>
            <a:r>
              <a:rPr lang="ko-KR" altLang="en-US" sz="2800" b="1" dirty="0" smtClean="0"/>
              <a:t>시험출제</a:t>
            </a:r>
            <a:endParaRPr lang="ko-KR" altLang="en-US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381000" y="4419600"/>
            <a:ext cx="766762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여기에 비밀번호를 입력하면 </a:t>
            </a:r>
            <a:endParaRPr lang="en-US" altLang="ko-KR" sz="2000" b="1" dirty="0" smtClean="0"/>
          </a:p>
          <a:p>
            <a:endParaRPr lang="en-US" altLang="ko-KR" sz="2000" b="1" dirty="0"/>
          </a:p>
          <a:p>
            <a:r>
              <a:rPr lang="ko-KR" altLang="en-US" sz="2000" b="1" dirty="0" smtClean="0"/>
              <a:t>학생들은 비밀번호를 입력해야 시험을 칠 수 있다</a:t>
            </a:r>
            <a:r>
              <a:rPr lang="en-US" altLang="ko-KR" sz="2000" b="1" dirty="0" smtClean="0"/>
              <a:t>.</a:t>
            </a:r>
            <a:endParaRPr lang="en-US" altLang="ko-KR" sz="2000" b="1" dirty="0"/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1" y="1143000"/>
            <a:ext cx="7644520" cy="304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9477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- 5. </a:t>
            </a:r>
            <a:r>
              <a:rPr lang="ko-KR" altLang="en-US" sz="2800" b="1" dirty="0" smtClean="0"/>
              <a:t>퀴즈</a:t>
            </a:r>
            <a:r>
              <a:rPr lang="en-US" altLang="ko-KR" sz="2800" b="1" dirty="0" smtClean="0"/>
              <a:t>, </a:t>
            </a:r>
            <a:r>
              <a:rPr lang="ko-KR" altLang="en-US" sz="2800" b="1" dirty="0" smtClean="0"/>
              <a:t>시험출제</a:t>
            </a:r>
            <a:endParaRPr lang="ko-KR" altLang="en-US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33400" y="5105399"/>
            <a:ext cx="766762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시험 관련 설정을 마쳤고</a:t>
            </a:r>
            <a:endParaRPr lang="en-US" altLang="ko-KR" sz="2000" b="1" dirty="0" smtClean="0"/>
          </a:p>
          <a:p>
            <a:endParaRPr lang="en-US" altLang="ko-KR" sz="2000" b="1" dirty="0" smtClean="0"/>
          </a:p>
          <a:p>
            <a:r>
              <a:rPr lang="ko-KR" altLang="en-US" sz="2000" b="1" dirty="0" smtClean="0"/>
              <a:t>퀴즈편집을 버튼을 눌러 실제 시험을 출제하게 된다</a:t>
            </a:r>
            <a:r>
              <a:rPr lang="en-US" altLang="ko-KR" sz="2000" b="1" dirty="0" smtClean="0"/>
              <a:t>.</a:t>
            </a: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066800"/>
            <a:ext cx="4953000" cy="364358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281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- 5. </a:t>
            </a:r>
            <a:r>
              <a:rPr lang="ko-KR" altLang="en-US" sz="2800" b="1" dirty="0" smtClean="0"/>
              <a:t>퀴즈</a:t>
            </a:r>
            <a:r>
              <a:rPr lang="en-US" altLang="ko-KR" sz="2800" b="1" dirty="0" smtClean="0"/>
              <a:t>, </a:t>
            </a:r>
            <a:r>
              <a:rPr lang="ko-KR" altLang="en-US" sz="2800" b="1" dirty="0" smtClean="0"/>
              <a:t>시험출제</a:t>
            </a:r>
            <a:endParaRPr lang="ko-KR" altLang="en-US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399393" y="3276600"/>
            <a:ext cx="766762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시험 대분류를 적고 엔터키를 눌러 확정한다</a:t>
            </a:r>
            <a:r>
              <a:rPr lang="en-US" altLang="ko-KR" sz="2000" b="1" dirty="0" smtClean="0"/>
              <a:t>.</a:t>
            </a:r>
          </a:p>
          <a:p>
            <a:r>
              <a:rPr lang="ko-KR" altLang="en-US" sz="2000" b="1" dirty="0" smtClean="0"/>
              <a:t>최대성적은 </a:t>
            </a:r>
            <a:r>
              <a:rPr lang="en-US" altLang="ko-KR" sz="2000" b="1" dirty="0" smtClean="0"/>
              <a:t>100, </a:t>
            </a:r>
            <a:r>
              <a:rPr lang="ko-KR" altLang="en-US" sz="2000" b="1" dirty="0" smtClean="0"/>
              <a:t>질문섞기 활성화한 후</a:t>
            </a:r>
            <a:endParaRPr lang="en-US" altLang="ko-KR" sz="2000" b="1" dirty="0" smtClean="0"/>
          </a:p>
          <a:p>
            <a:r>
              <a:rPr lang="en-US" altLang="ko-KR" sz="2000" b="1" dirty="0" smtClean="0"/>
              <a:t>Add</a:t>
            </a:r>
            <a:r>
              <a:rPr lang="ko-KR" altLang="en-US" sz="2000" b="1" dirty="0" smtClean="0"/>
              <a:t>에서 시험출제 방식을 정한다</a:t>
            </a:r>
            <a:r>
              <a:rPr lang="en-US" altLang="ko-KR" sz="2000" b="1" dirty="0" smtClean="0"/>
              <a:t>.</a:t>
            </a: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066800"/>
            <a:ext cx="4629150" cy="19526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066800"/>
            <a:ext cx="2362200" cy="197221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393" y="4572000"/>
            <a:ext cx="2590800" cy="194782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180693" y="4579883"/>
            <a:ext cx="766762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새로운 시험은 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질문 추가</a:t>
            </a:r>
            <a:r>
              <a:rPr lang="ko-KR" altLang="en-US" sz="2000" b="1" dirty="0" smtClean="0"/>
              <a:t>를 눌러 출제한다</a:t>
            </a:r>
            <a:r>
              <a:rPr lang="en-US" altLang="ko-KR" sz="2000" b="1" dirty="0" smtClean="0"/>
              <a:t>.</a:t>
            </a:r>
          </a:p>
          <a:p>
            <a:r>
              <a:rPr lang="en-US" altLang="ko-KR" sz="2000" b="1" dirty="0" smtClean="0">
                <a:solidFill>
                  <a:srgbClr val="FF0000"/>
                </a:solidFill>
              </a:rPr>
              <a:t>From question bank</a:t>
            </a:r>
            <a:r>
              <a:rPr lang="ko-KR" altLang="en-US" sz="2000" b="1" dirty="0" smtClean="0"/>
              <a:t>는 이미 출제한 시험 문제를</a:t>
            </a:r>
            <a:endParaRPr lang="en-US" altLang="ko-KR" sz="2000" b="1" dirty="0" smtClean="0"/>
          </a:p>
          <a:p>
            <a:r>
              <a:rPr lang="ko-KR" altLang="en-US" sz="2000" b="1" dirty="0" smtClean="0"/>
              <a:t>다시 사용하는 방법</a:t>
            </a:r>
            <a:r>
              <a:rPr lang="en-US" altLang="ko-KR" sz="2000" b="1" dirty="0" smtClean="0"/>
              <a:t>, </a:t>
            </a:r>
            <a:r>
              <a:rPr lang="ko-KR" altLang="en-US" sz="2000" b="1" dirty="0" smtClean="0"/>
              <a:t>시험은행의 문제를 복사하므로</a:t>
            </a:r>
            <a:endParaRPr lang="en-US" altLang="ko-KR" sz="2000" b="1" dirty="0" smtClean="0"/>
          </a:p>
          <a:p>
            <a:r>
              <a:rPr lang="ko-KR" altLang="en-US" sz="2000" b="1" dirty="0" smtClean="0"/>
              <a:t>문제를 수정하면 시험은행의 문제도 같이 수정이 된다</a:t>
            </a:r>
            <a:endParaRPr lang="en-US" altLang="ko-KR" sz="2000" b="1" dirty="0" smtClean="0"/>
          </a:p>
          <a:p>
            <a:r>
              <a:rPr lang="ko-KR" altLang="en-US" sz="2000" b="1" dirty="0" smtClean="0">
                <a:solidFill>
                  <a:srgbClr val="FF0000"/>
                </a:solidFill>
              </a:rPr>
              <a:t>무작위</a:t>
            </a:r>
            <a:r>
              <a:rPr lang="ko-KR" altLang="en-US" sz="2000" b="1" dirty="0" smtClean="0"/>
              <a:t>는 이 과목에서 출제한 문제 중에서</a:t>
            </a:r>
            <a:endParaRPr lang="en-US" altLang="ko-KR" sz="2000" b="1" dirty="0" smtClean="0"/>
          </a:p>
          <a:p>
            <a:r>
              <a:rPr lang="ko-KR" altLang="en-US" sz="2000" b="1" dirty="0" smtClean="0"/>
              <a:t>무작위로 자동으로 선택해서 출제한다</a:t>
            </a:r>
            <a:endParaRPr lang="en-US" altLang="ko-KR" sz="2000" b="1" dirty="0" smtClean="0"/>
          </a:p>
        </p:txBody>
      </p:sp>
    </p:spTree>
    <p:extLst>
      <p:ext uri="{BB962C8B-B14F-4D97-AF65-F5344CB8AC3E}">
        <p14:creationId xmlns:p14="http://schemas.microsoft.com/office/powerpoint/2010/main" val="791399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- 5. </a:t>
            </a:r>
            <a:r>
              <a:rPr lang="ko-KR" altLang="en-US" sz="2800" b="1" dirty="0" smtClean="0"/>
              <a:t>퀴즈</a:t>
            </a:r>
            <a:r>
              <a:rPr lang="en-US" altLang="ko-KR" sz="2800" b="1" dirty="0" smtClean="0"/>
              <a:t>, </a:t>
            </a:r>
            <a:r>
              <a:rPr lang="ko-KR" altLang="en-US" sz="2800" b="1" dirty="0" smtClean="0"/>
              <a:t>시험출제</a:t>
            </a:r>
            <a:endParaRPr lang="ko-KR" altLang="en-US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09600" y="5257800"/>
            <a:ext cx="76676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총 </a:t>
            </a:r>
            <a:r>
              <a:rPr lang="en-US" altLang="ko-KR" sz="2000" b="1" dirty="0" smtClean="0"/>
              <a:t>7</a:t>
            </a:r>
            <a:r>
              <a:rPr lang="ko-KR" altLang="en-US" sz="2000" b="1" dirty="0" smtClean="0"/>
              <a:t>가지의 질문을 출제하는 방법을 익힘</a:t>
            </a:r>
            <a:endParaRPr lang="en-US" altLang="ko-KR" sz="2000" b="1" dirty="0" smtClean="0"/>
          </a:p>
        </p:txBody>
      </p:sp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990600"/>
            <a:ext cx="7467600" cy="390804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7870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- 5.1 </a:t>
            </a:r>
            <a:r>
              <a:rPr lang="ko-KR" altLang="en-US" sz="2800" b="1" dirty="0" smtClean="0"/>
              <a:t>선다형</a:t>
            </a:r>
            <a:r>
              <a:rPr lang="en-US" altLang="ko-KR" sz="2800" b="1" dirty="0" smtClean="0"/>
              <a:t> </a:t>
            </a:r>
            <a:r>
              <a:rPr lang="ko-KR" altLang="en-US" sz="2800" b="1" dirty="0" smtClean="0"/>
              <a:t>시험출제</a:t>
            </a:r>
            <a:endParaRPr lang="ko-KR" altLang="en-US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431253" y="685800"/>
            <a:ext cx="76676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시험 문제 형태들</a:t>
            </a:r>
            <a:endParaRPr lang="en-US" altLang="ko-KR" sz="2000" b="1" dirty="0" smtClean="0"/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524"/>
          <a:stretch/>
        </p:blipFill>
        <p:spPr bwMode="auto">
          <a:xfrm>
            <a:off x="431253" y="1524000"/>
            <a:ext cx="3759747" cy="456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/>
        </p:blipFill>
        <p:spPr bwMode="auto">
          <a:xfrm>
            <a:off x="4419600" y="1510862"/>
            <a:ext cx="3429406" cy="458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2849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- 5.1 </a:t>
            </a:r>
            <a:r>
              <a:rPr lang="ko-KR" altLang="en-US" sz="2800" b="1" dirty="0" smtClean="0"/>
              <a:t>퀴즈</a:t>
            </a:r>
            <a:r>
              <a:rPr lang="en-US" altLang="ko-KR" sz="2800" b="1" dirty="0" smtClean="0"/>
              <a:t>(</a:t>
            </a:r>
            <a:r>
              <a:rPr lang="ko-KR" altLang="en-US" sz="2800" b="1" dirty="0" smtClean="0"/>
              <a:t>선다형</a:t>
            </a:r>
            <a:r>
              <a:rPr lang="en-US" altLang="ko-KR" sz="2800" b="1" dirty="0" smtClean="0"/>
              <a:t>)</a:t>
            </a:r>
            <a:endParaRPr lang="ko-KR" altLang="en-US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14855" y="5890690"/>
            <a:ext cx="76676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질문의 이름은 </a:t>
            </a:r>
            <a:r>
              <a:rPr lang="en-US" altLang="ko-KR" sz="2000" b="1" dirty="0" smtClean="0"/>
              <a:t>1-1, </a:t>
            </a:r>
            <a:r>
              <a:rPr lang="ko-KR" altLang="en-US" sz="2000" b="1" dirty="0" smtClean="0"/>
              <a:t>질문 문장을 적고</a:t>
            </a:r>
            <a:r>
              <a:rPr lang="en-US" altLang="ko-KR" sz="2000" b="1" dirty="0" smtClean="0"/>
              <a:t>, </a:t>
            </a:r>
            <a:r>
              <a:rPr lang="ko-KR" altLang="en-US" sz="2000" b="1" dirty="0" smtClean="0"/>
              <a:t>기본 점수를 부여한다</a:t>
            </a:r>
            <a:endParaRPr lang="en-US" altLang="ko-KR" sz="2000" b="1" dirty="0" smtClean="0"/>
          </a:p>
        </p:txBody>
      </p:sp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861550"/>
            <a:ext cx="6400800" cy="46863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7615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- 5.1 </a:t>
            </a:r>
            <a:r>
              <a:rPr lang="ko-KR" altLang="en-US" sz="2800" b="1" dirty="0" smtClean="0"/>
              <a:t>퀴즈</a:t>
            </a:r>
            <a:r>
              <a:rPr lang="en-US" altLang="ko-KR" sz="2800" b="1" dirty="0" smtClean="0"/>
              <a:t>(</a:t>
            </a:r>
            <a:r>
              <a:rPr lang="ko-KR" altLang="en-US" sz="2800" b="1" dirty="0" smtClean="0"/>
              <a:t>선다형</a:t>
            </a:r>
            <a:r>
              <a:rPr lang="en-US" altLang="ko-KR" sz="2800" b="1" dirty="0" smtClean="0"/>
              <a:t>)</a:t>
            </a:r>
            <a:endParaRPr lang="ko-KR" altLang="en-US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14855" y="5490580"/>
            <a:ext cx="76676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교사의 도움말</a:t>
            </a:r>
            <a:r>
              <a:rPr lang="en-US" altLang="ko-KR" sz="2000" b="1" dirty="0" smtClean="0"/>
              <a:t>, </a:t>
            </a:r>
            <a:r>
              <a:rPr lang="ko-KR" altLang="en-US" sz="2000" b="1" dirty="0" smtClean="0"/>
              <a:t>정답의 갯수는 하나일 경우 단답만</a:t>
            </a:r>
            <a:r>
              <a:rPr lang="en-US" altLang="ko-KR" sz="2000" b="1" dirty="0" smtClean="0"/>
              <a:t>, </a:t>
            </a:r>
            <a:r>
              <a:rPr lang="ko-KR" altLang="en-US" sz="2000" b="1" dirty="0" smtClean="0"/>
              <a:t>여러개인 경우 복수</a:t>
            </a:r>
            <a:r>
              <a:rPr lang="en-US" altLang="ko-KR" sz="2000" b="1" dirty="0" smtClean="0"/>
              <a:t>, </a:t>
            </a:r>
            <a:r>
              <a:rPr lang="ko-KR" altLang="en-US" sz="2000" b="1" dirty="0" smtClean="0"/>
              <a:t>답안번호는 여러 형태중에서 필요한 것을 선택한다</a:t>
            </a:r>
            <a:endParaRPr lang="en-US" altLang="ko-KR" sz="2000" b="1" dirty="0" smtClean="0"/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854" y="914400"/>
            <a:ext cx="6700345" cy="42993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6827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- 5.1 </a:t>
            </a:r>
            <a:r>
              <a:rPr lang="ko-KR" altLang="en-US" sz="2800" b="1" dirty="0" smtClean="0"/>
              <a:t>퀴즈</a:t>
            </a:r>
            <a:r>
              <a:rPr lang="en-US" altLang="ko-KR" sz="2800" b="1" dirty="0" smtClean="0"/>
              <a:t>(</a:t>
            </a:r>
            <a:r>
              <a:rPr lang="ko-KR" altLang="en-US" sz="2800" b="1" dirty="0" smtClean="0"/>
              <a:t>선다형</a:t>
            </a:r>
            <a:r>
              <a:rPr lang="en-US" altLang="ko-KR" sz="2800" b="1" dirty="0" smtClean="0"/>
              <a:t>)</a:t>
            </a:r>
            <a:endParaRPr lang="ko-KR" altLang="en-US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4953000" y="1066800"/>
            <a:ext cx="403860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선택란에 정답과 오답을 적는다</a:t>
            </a:r>
            <a:r>
              <a:rPr lang="en-US" altLang="ko-KR" sz="2000" b="1" dirty="0" smtClean="0"/>
              <a:t>.</a:t>
            </a:r>
          </a:p>
          <a:p>
            <a:endParaRPr lang="en-US" altLang="ko-KR" sz="2000" b="1" dirty="0" smtClean="0"/>
          </a:p>
          <a:p>
            <a:r>
              <a:rPr lang="ko-KR" altLang="en-US" sz="2000" b="1" dirty="0" smtClean="0"/>
              <a:t>정답은 성적란에 </a:t>
            </a:r>
            <a:r>
              <a:rPr lang="en-US" altLang="ko-KR" sz="2000" b="1" dirty="0" smtClean="0"/>
              <a:t>100%</a:t>
            </a:r>
          </a:p>
          <a:p>
            <a:endParaRPr lang="en-US" altLang="ko-KR" sz="2000" b="1" dirty="0" smtClean="0"/>
          </a:p>
          <a:p>
            <a:r>
              <a:rPr lang="ko-KR" altLang="en-US" sz="2000" b="1" dirty="0" smtClean="0"/>
              <a:t>오답에는 점수를 부여하지 않는다</a:t>
            </a:r>
            <a:endParaRPr lang="en-US" altLang="ko-KR" sz="2000" b="1" dirty="0" smtClean="0"/>
          </a:p>
          <a:p>
            <a:endParaRPr lang="en-US" altLang="ko-KR" sz="2000" b="1" dirty="0"/>
          </a:p>
          <a:p>
            <a:endParaRPr lang="en-US" altLang="ko-KR" sz="2000" b="1" dirty="0" smtClean="0"/>
          </a:p>
        </p:txBody>
      </p:sp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593" y="733008"/>
            <a:ext cx="4164807" cy="56677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6520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- 5.1 </a:t>
            </a:r>
            <a:r>
              <a:rPr lang="ko-KR" altLang="en-US" sz="2800" b="1" dirty="0" smtClean="0"/>
              <a:t>퀴즈</a:t>
            </a:r>
            <a:r>
              <a:rPr lang="en-US" altLang="ko-KR" sz="2800" b="1" dirty="0" smtClean="0"/>
              <a:t>(</a:t>
            </a:r>
            <a:r>
              <a:rPr lang="ko-KR" altLang="en-US" sz="2800" b="1" dirty="0" smtClean="0"/>
              <a:t>선다형</a:t>
            </a:r>
            <a:r>
              <a:rPr lang="en-US" altLang="ko-KR" sz="2800" b="1" dirty="0" smtClean="0"/>
              <a:t>)</a:t>
            </a:r>
            <a:endParaRPr lang="ko-KR" altLang="en-US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381000" y="4343400"/>
            <a:ext cx="76676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실제 문제가 출제되는 상황</a:t>
            </a:r>
            <a:endParaRPr lang="en-US" altLang="ko-KR" sz="2000" b="1" dirty="0" smtClean="0"/>
          </a:p>
        </p:txBody>
      </p:sp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990600"/>
            <a:ext cx="4581525" cy="25812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710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1974" y="838200"/>
            <a:ext cx="2742707" cy="2895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0556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- 5.2 </a:t>
            </a:r>
            <a:r>
              <a:rPr lang="ko-KR" altLang="en-US" sz="2800" b="1" dirty="0" smtClean="0"/>
              <a:t>참</a:t>
            </a:r>
            <a:r>
              <a:rPr lang="en-US" altLang="ko-KR" sz="2800" b="1" dirty="0" smtClean="0"/>
              <a:t>/</a:t>
            </a:r>
            <a:r>
              <a:rPr lang="ko-KR" altLang="en-US" sz="2800" b="1" dirty="0" smtClean="0"/>
              <a:t>거짓</a:t>
            </a:r>
            <a:r>
              <a:rPr lang="en-US" altLang="ko-KR" sz="2800" b="1" dirty="0" smtClean="0"/>
              <a:t> </a:t>
            </a:r>
            <a:r>
              <a:rPr lang="ko-KR" altLang="en-US" sz="2800" b="1" dirty="0" smtClean="0"/>
              <a:t>시험출제</a:t>
            </a:r>
            <a:endParaRPr lang="ko-KR" altLang="en-US" sz="2800" b="1" dirty="0"/>
          </a:p>
        </p:txBody>
      </p:sp>
      <p:pic>
        <p:nvPicPr>
          <p:cNvPr id="4813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31" t="18544" r="61207" b="13717"/>
          <a:stretch/>
        </p:blipFill>
        <p:spPr bwMode="auto">
          <a:xfrm>
            <a:off x="533400" y="838200"/>
            <a:ext cx="4350094" cy="537078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813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399" y="838200"/>
            <a:ext cx="3207757" cy="2133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8183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- 5.3 </a:t>
            </a:r>
            <a:r>
              <a:rPr lang="ko-KR" altLang="en-US" sz="2800" b="1" dirty="0" smtClean="0"/>
              <a:t>짝찾기형</a:t>
            </a:r>
            <a:r>
              <a:rPr lang="en-US" altLang="ko-KR" sz="2800" b="1" dirty="0" smtClean="0"/>
              <a:t> </a:t>
            </a:r>
            <a:r>
              <a:rPr lang="ko-KR" altLang="en-US" sz="2800" b="1" dirty="0" smtClean="0"/>
              <a:t>시험출제</a:t>
            </a:r>
            <a:endParaRPr lang="ko-KR" altLang="en-US" sz="2800" b="1" dirty="0"/>
          </a:p>
        </p:txBody>
      </p:sp>
      <p:pic>
        <p:nvPicPr>
          <p:cNvPr id="4915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646"/>
          <a:stretch/>
        </p:blipFill>
        <p:spPr bwMode="auto">
          <a:xfrm>
            <a:off x="152400" y="914400"/>
            <a:ext cx="3552497" cy="53878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914400"/>
            <a:ext cx="4741068" cy="53878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9910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- 5.3 </a:t>
            </a:r>
            <a:r>
              <a:rPr lang="ko-KR" altLang="en-US" sz="2800" b="1" dirty="0" smtClean="0"/>
              <a:t>짝찾기형</a:t>
            </a:r>
            <a:r>
              <a:rPr lang="en-US" altLang="ko-KR" sz="2800" b="1" dirty="0" smtClean="0"/>
              <a:t> </a:t>
            </a:r>
            <a:r>
              <a:rPr lang="ko-KR" altLang="en-US" sz="2800" b="1" dirty="0" smtClean="0"/>
              <a:t>시험출제</a:t>
            </a:r>
            <a:endParaRPr lang="ko-KR" altLang="en-US" sz="2800" b="1" dirty="0"/>
          </a:p>
        </p:txBody>
      </p:sp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219200"/>
            <a:ext cx="4253948" cy="2743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017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34" t="20958" r="82845" b="64789"/>
          <a:stretch/>
        </p:blipFill>
        <p:spPr bwMode="auto">
          <a:xfrm>
            <a:off x="4290848" y="3229302"/>
            <a:ext cx="3976384" cy="28666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7115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- 5.4 </a:t>
            </a:r>
            <a:r>
              <a:rPr lang="ko-KR" altLang="en-US" sz="2800" b="1" dirty="0" smtClean="0"/>
              <a:t>주관식 단답형</a:t>
            </a:r>
            <a:r>
              <a:rPr lang="en-US" altLang="ko-KR" sz="2800" b="1" dirty="0" smtClean="0"/>
              <a:t> </a:t>
            </a:r>
            <a:r>
              <a:rPr lang="ko-KR" altLang="en-US" sz="2800" b="1" dirty="0" smtClean="0"/>
              <a:t>시험출제</a:t>
            </a:r>
            <a:endParaRPr lang="ko-KR" altLang="en-US" sz="2800" b="1" dirty="0"/>
          </a:p>
        </p:txBody>
      </p:sp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1" y="914400"/>
            <a:ext cx="2857499" cy="3276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120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914400"/>
            <a:ext cx="5000625" cy="5038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1696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- 5.4 </a:t>
            </a:r>
            <a:r>
              <a:rPr lang="ko-KR" altLang="en-US" sz="2800" b="1" dirty="0" smtClean="0"/>
              <a:t>주관식 단답형</a:t>
            </a:r>
            <a:r>
              <a:rPr lang="en-US" altLang="ko-KR" sz="2800" b="1" dirty="0" smtClean="0"/>
              <a:t> </a:t>
            </a:r>
            <a:r>
              <a:rPr lang="ko-KR" altLang="en-US" sz="2800" b="1" dirty="0" smtClean="0"/>
              <a:t>시험출제</a:t>
            </a:r>
            <a:endParaRPr lang="ko-KR" altLang="en-US" sz="2800" b="1" dirty="0"/>
          </a:p>
        </p:txBody>
      </p:sp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990600"/>
            <a:ext cx="6164494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1372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- 5.5 </a:t>
            </a:r>
            <a:r>
              <a:rPr lang="ko-KR" altLang="en-US" sz="2800" b="1" dirty="0" smtClean="0"/>
              <a:t>에세이 시험출제</a:t>
            </a:r>
            <a:endParaRPr lang="ko-KR" altLang="en-US" sz="2800" b="1" dirty="0"/>
          </a:p>
        </p:txBody>
      </p:sp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914400"/>
            <a:ext cx="5124450" cy="37052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32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2237" y="2782778"/>
            <a:ext cx="5534025" cy="32670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7274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- 5.5 </a:t>
            </a:r>
            <a:r>
              <a:rPr lang="ko-KR" altLang="en-US" sz="2800" b="1" dirty="0" smtClean="0"/>
              <a:t>에세이 시험출제</a:t>
            </a:r>
            <a:endParaRPr lang="ko-KR" altLang="en-US" sz="2800" b="1" dirty="0"/>
          </a:p>
        </p:txBody>
      </p:sp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947738"/>
            <a:ext cx="6324599" cy="496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0723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78490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- 5.6 Select missing words</a:t>
            </a:r>
            <a:r>
              <a:rPr lang="ko-KR" altLang="en-US" sz="2800" b="1" dirty="0" smtClean="0"/>
              <a:t> 시험출제</a:t>
            </a:r>
            <a:endParaRPr lang="ko-KR" altLang="en-US" sz="2800" b="1" dirty="0"/>
          </a:p>
        </p:txBody>
      </p:sp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066800"/>
            <a:ext cx="5000625" cy="37052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52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503" y="2209800"/>
            <a:ext cx="4524375" cy="44291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6979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78490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- 5.6 Select missing words</a:t>
            </a:r>
            <a:r>
              <a:rPr lang="ko-KR" altLang="en-US" sz="2800" b="1" dirty="0" smtClean="0"/>
              <a:t> 시험출제</a:t>
            </a:r>
            <a:endParaRPr lang="ko-KR" altLang="en-US" sz="2800" b="1" dirty="0"/>
          </a:p>
        </p:txBody>
      </p:sp>
      <p:pic>
        <p:nvPicPr>
          <p:cNvPr id="563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1" t="21303" r="84310" b="63831"/>
          <a:stretch/>
        </p:blipFill>
        <p:spPr bwMode="auto">
          <a:xfrm>
            <a:off x="609194" y="1481078"/>
            <a:ext cx="2819400" cy="2463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038599" y="1481078"/>
            <a:ext cx="403860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이 시험 출제는</a:t>
            </a:r>
            <a:endParaRPr lang="en-US" altLang="ko-KR" sz="2000" b="1" dirty="0" smtClean="0"/>
          </a:p>
          <a:p>
            <a:r>
              <a:rPr lang="ko-KR" altLang="en-US" sz="2000" b="1" dirty="0"/>
              <a:t>그룹 옵션을 이용해</a:t>
            </a:r>
            <a:endParaRPr lang="en-US" altLang="ko-KR" sz="2000" b="1" dirty="0" smtClean="0"/>
          </a:p>
          <a:p>
            <a:endParaRPr lang="en-US" altLang="ko-KR" sz="2000" b="1" dirty="0" smtClean="0"/>
          </a:p>
          <a:p>
            <a:r>
              <a:rPr lang="ko-KR" altLang="en-US" sz="2000" b="1" dirty="0" smtClean="0"/>
              <a:t>짝짓기형</a:t>
            </a:r>
            <a:endParaRPr lang="en-US" altLang="ko-KR" sz="2000" b="1" dirty="0" smtClean="0"/>
          </a:p>
          <a:p>
            <a:r>
              <a:rPr lang="ko-KR" altLang="en-US" sz="2000" b="1" dirty="0" smtClean="0"/>
              <a:t>선다형</a:t>
            </a:r>
            <a:endParaRPr lang="en-US" altLang="ko-KR" sz="2000" b="1" dirty="0" smtClean="0"/>
          </a:p>
          <a:p>
            <a:r>
              <a:rPr lang="ko-KR" altLang="en-US" sz="2000" b="1" dirty="0" smtClean="0"/>
              <a:t>참</a:t>
            </a:r>
            <a:r>
              <a:rPr lang="en-US" altLang="ko-KR" sz="2000" b="1" dirty="0" smtClean="0"/>
              <a:t>/</a:t>
            </a:r>
            <a:r>
              <a:rPr lang="ko-KR" altLang="en-US" sz="2000" b="1" dirty="0" smtClean="0"/>
              <a:t>거짓형의 질문을 함께 </a:t>
            </a:r>
            <a:endParaRPr lang="en-US" altLang="ko-KR" sz="2000" b="1" dirty="0" smtClean="0"/>
          </a:p>
          <a:p>
            <a:r>
              <a:rPr lang="ko-KR" altLang="en-US" sz="2000" b="1" dirty="0" smtClean="0"/>
              <a:t>제출할 수 있는 방법이다</a:t>
            </a:r>
            <a:r>
              <a:rPr lang="en-US" altLang="ko-KR" sz="2000" b="1" dirty="0" smtClean="0"/>
              <a:t>.</a:t>
            </a:r>
          </a:p>
          <a:p>
            <a:endParaRPr lang="en-US" altLang="ko-KR" sz="2000" b="1" dirty="0"/>
          </a:p>
          <a:p>
            <a:endParaRPr lang="en-US" altLang="ko-KR" sz="2000" b="1" dirty="0" smtClean="0"/>
          </a:p>
        </p:txBody>
      </p:sp>
    </p:spTree>
    <p:extLst>
      <p:ext uri="{BB962C8B-B14F-4D97-AF65-F5344CB8AC3E}">
        <p14:creationId xmlns:p14="http://schemas.microsoft.com/office/powerpoint/2010/main" val="3532997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78490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- 5.7 Drag and drop </a:t>
            </a:r>
            <a:r>
              <a:rPr lang="ko-KR" altLang="en-US" sz="2800" b="1" dirty="0" smtClean="0"/>
              <a:t>시험출제</a:t>
            </a:r>
            <a:endParaRPr lang="ko-KR" altLang="en-US" sz="2800" b="1" dirty="0"/>
          </a:p>
        </p:txBody>
      </p:sp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990601"/>
            <a:ext cx="4680717" cy="3429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73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2699846"/>
            <a:ext cx="6651418" cy="36980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4414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78490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- 5.7 Drag and drop </a:t>
            </a:r>
            <a:r>
              <a:rPr lang="ko-KR" altLang="en-US" sz="2800" b="1" dirty="0" smtClean="0"/>
              <a:t>시험출제</a:t>
            </a:r>
            <a:endParaRPr lang="ko-KR" altLang="en-US" sz="2800" b="1" dirty="0"/>
          </a:p>
        </p:txBody>
      </p:sp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829004"/>
            <a:ext cx="4200525" cy="36195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837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8" t="26360" r="57080" b="34559"/>
          <a:stretch/>
        </p:blipFill>
        <p:spPr bwMode="auto">
          <a:xfrm>
            <a:off x="2895600" y="2362200"/>
            <a:ext cx="5544614" cy="305465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7863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78490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- 5.7 Drag and drop </a:t>
            </a:r>
            <a:r>
              <a:rPr lang="ko-KR" altLang="en-US" sz="2800" b="1" dirty="0" smtClean="0"/>
              <a:t>시험출제</a:t>
            </a:r>
            <a:endParaRPr lang="ko-KR" altLang="en-US" sz="2800" b="1" dirty="0"/>
          </a:p>
        </p:txBody>
      </p:sp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1" y="990601"/>
            <a:ext cx="3396432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8532" y="3428999"/>
            <a:ext cx="6946661" cy="281940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8052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78490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- 5.7 Drag and drop </a:t>
            </a:r>
            <a:r>
              <a:rPr lang="ko-KR" altLang="en-US" sz="2800" b="1" dirty="0" smtClean="0"/>
              <a:t>시험출제</a:t>
            </a:r>
            <a:endParaRPr lang="ko-KR" altLang="en-US" sz="2800" b="1" dirty="0"/>
          </a:p>
        </p:txBody>
      </p:sp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990600"/>
            <a:ext cx="5105400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990600" y="5105399"/>
            <a:ext cx="7391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마우스를 사용해 단어를 끌어서 옮겨 답을 맞추는 방식이다</a:t>
            </a:r>
            <a:endParaRPr lang="en-US" altLang="ko-KR" sz="2000" b="1" dirty="0" smtClean="0"/>
          </a:p>
          <a:p>
            <a:r>
              <a:rPr lang="ko-KR" altLang="en-US" sz="2000" b="1" dirty="0" smtClean="0"/>
              <a:t>배경의 그림을 올려서 배경의 그림에 맞는 단어를 옮기는 방식이다</a:t>
            </a:r>
            <a:r>
              <a:rPr lang="en-US" altLang="ko-KR" sz="2000" b="1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95794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78490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- 6 </a:t>
            </a:r>
            <a:r>
              <a:rPr lang="ko-KR" altLang="en-US" sz="2800" b="1" dirty="0"/>
              <a:t>피드백</a:t>
            </a:r>
            <a:r>
              <a:rPr lang="en-US" altLang="ko-KR" sz="2800" b="1" dirty="0"/>
              <a:t>(</a:t>
            </a:r>
            <a:r>
              <a:rPr lang="ko-KR" altLang="en-US" sz="2800" b="1" dirty="0"/>
              <a:t>설문</a:t>
            </a:r>
            <a:r>
              <a:rPr lang="en-US" altLang="ko-KR" sz="2800" b="1" dirty="0"/>
              <a:t>)</a:t>
            </a:r>
            <a:endParaRPr lang="ko-KR" altLang="en-US" sz="2800" b="1" dirty="0"/>
          </a:p>
        </p:txBody>
      </p:sp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066800"/>
            <a:ext cx="275677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1796818"/>
            <a:ext cx="2692350" cy="7177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614855" y="3276600"/>
            <a:ext cx="791954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학습활동 항목에서 </a:t>
            </a:r>
            <a:r>
              <a:rPr lang="ko-KR" altLang="en-US" sz="2000" b="1" dirty="0"/>
              <a:t>피드백</a:t>
            </a:r>
            <a:r>
              <a:rPr lang="en-US" altLang="ko-KR" sz="2000" b="1" dirty="0"/>
              <a:t>(</a:t>
            </a:r>
            <a:r>
              <a:rPr lang="ko-KR" altLang="en-US" sz="2000" b="1" dirty="0"/>
              <a:t>설문</a:t>
            </a:r>
            <a:r>
              <a:rPr lang="en-US" altLang="ko-KR" sz="2000" b="1" dirty="0" smtClean="0"/>
              <a:t>)</a:t>
            </a:r>
            <a:r>
              <a:rPr lang="ko-KR" altLang="en-US" sz="2000" b="1" dirty="0" smtClean="0"/>
              <a:t>을 선택하고 추가 버튼을 눌러</a:t>
            </a:r>
            <a:endParaRPr lang="en-US" altLang="ko-KR" sz="2000" b="1" dirty="0" smtClean="0"/>
          </a:p>
          <a:p>
            <a:r>
              <a:rPr lang="ko-KR" altLang="en-US" sz="2000" b="1" dirty="0" smtClean="0"/>
              <a:t> </a:t>
            </a:r>
            <a:endParaRPr lang="en-US" altLang="ko-KR" sz="2000" b="1" dirty="0" smtClean="0"/>
          </a:p>
          <a:p>
            <a:r>
              <a:rPr lang="ko-KR" altLang="en-US" sz="2000" b="1" dirty="0"/>
              <a:t>피드백</a:t>
            </a:r>
            <a:r>
              <a:rPr lang="en-US" altLang="ko-KR" sz="2000" b="1" dirty="0"/>
              <a:t>(</a:t>
            </a:r>
            <a:r>
              <a:rPr lang="ko-KR" altLang="en-US" sz="2000" b="1" dirty="0"/>
              <a:t>설문</a:t>
            </a:r>
            <a:r>
              <a:rPr lang="en-US" altLang="ko-KR" sz="2000" b="1" dirty="0" smtClean="0"/>
              <a:t>)</a:t>
            </a:r>
            <a:r>
              <a:rPr lang="ko-KR" altLang="en-US" sz="2000" b="1" dirty="0" smtClean="0"/>
              <a:t>을 제출한다</a:t>
            </a:r>
            <a:endParaRPr lang="en-US" altLang="ko-KR" sz="2000" b="1" dirty="0"/>
          </a:p>
        </p:txBody>
      </p:sp>
    </p:spTree>
    <p:extLst>
      <p:ext uri="{BB962C8B-B14F-4D97-AF65-F5344CB8AC3E}">
        <p14:creationId xmlns:p14="http://schemas.microsoft.com/office/powerpoint/2010/main" val="1293246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78490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- 6 </a:t>
            </a:r>
            <a:r>
              <a:rPr lang="ko-KR" altLang="en-US" sz="2800" b="1" dirty="0"/>
              <a:t>피드백</a:t>
            </a:r>
            <a:r>
              <a:rPr lang="en-US" altLang="ko-KR" sz="2800" b="1" dirty="0"/>
              <a:t>(</a:t>
            </a:r>
            <a:r>
              <a:rPr lang="ko-KR" altLang="en-US" sz="2800" b="1" dirty="0"/>
              <a:t>설문</a:t>
            </a:r>
            <a:r>
              <a:rPr lang="en-US" altLang="ko-KR" sz="2800" b="1" dirty="0"/>
              <a:t>)</a:t>
            </a:r>
            <a:endParaRPr lang="ko-KR" altLang="en-US" sz="28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617483" y="3505200"/>
            <a:ext cx="79195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이름을 적고 설명란에 설문조사를 하는 내용을 소개한다</a:t>
            </a:r>
            <a:endParaRPr lang="en-US" altLang="ko-KR" sz="2000" b="1" dirty="0"/>
          </a:p>
        </p:txBody>
      </p:sp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855" y="1038226"/>
            <a:ext cx="6243145" cy="22330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855" y="4114800"/>
            <a:ext cx="3248025" cy="25622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4114801" y="4419600"/>
            <a:ext cx="4572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질문편집을 선택해서 설문지를 만든다</a:t>
            </a:r>
            <a:endParaRPr lang="en-US" altLang="ko-KR" sz="2000" b="1" dirty="0" smtClean="0"/>
          </a:p>
          <a:p>
            <a:endParaRPr lang="en-US" altLang="ko-KR" sz="2000" b="1" dirty="0"/>
          </a:p>
          <a:p>
            <a:r>
              <a:rPr lang="ko-KR" altLang="en-US" sz="2000" b="1" dirty="0" smtClean="0"/>
              <a:t>분석 </a:t>
            </a:r>
            <a:r>
              <a:rPr lang="en-US" altLang="ko-KR" sz="2000" b="1" dirty="0" smtClean="0"/>
              <a:t>: </a:t>
            </a:r>
            <a:r>
              <a:rPr lang="ko-KR" altLang="en-US" sz="2000" b="1" dirty="0" smtClean="0"/>
              <a:t>통계 자료 확인</a:t>
            </a:r>
            <a:endParaRPr lang="en-US" altLang="ko-KR" sz="2000" b="1" dirty="0" smtClean="0"/>
          </a:p>
          <a:p>
            <a:endParaRPr lang="en-US" altLang="ko-KR" sz="2000" b="1" dirty="0"/>
          </a:p>
          <a:p>
            <a:r>
              <a:rPr lang="ko-KR" altLang="en-US" sz="2000" b="1" dirty="0" smtClean="0"/>
              <a:t>응답보기 </a:t>
            </a:r>
            <a:r>
              <a:rPr lang="en-US" altLang="ko-KR" sz="2000" b="1" dirty="0" smtClean="0"/>
              <a:t>: </a:t>
            </a:r>
            <a:r>
              <a:rPr lang="ko-KR" altLang="en-US" sz="2000" b="1" dirty="0" smtClean="0"/>
              <a:t>응답 내용을 확인</a:t>
            </a:r>
            <a:endParaRPr lang="en-US" altLang="ko-KR" sz="2000" b="1" dirty="0" smtClean="0"/>
          </a:p>
          <a:p>
            <a:endParaRPr lang="en-US" altLang="ko-KR" sz="2000" b="1" dirty="0"/>
          </a:p>
          <a:p>
            <a:r>
              <a:rPr lang="ko-KR" altLang="en-US" sz="2000" b="1" dirty="0" smtClean="0"/>
              <a:t>질문에 답하세요</a:t>
            </a:r>
            <a:r>
              <a:rPr lang="en-US" altLang="ko-KR" sz="2000" b="1" dirty="0" smtClean="0"/>
              <a:t>: </a:t>
            </a:r>
            <a:r>
              <a:rPr lang="ko-KR" altLang="en-US" sz="2000" b="1" dirty="0" smtClean="0"/>
              <a:t>설문에 응답</a:t>
            </a:r>
            <a:endParaRPr lang="en-US" altLang="ko-KR" sz="2000" b="1" dirty="0"/>
          </a:p>
        </p:txBody>
      </p:sp>
    </p:spTree>
    <p:extLst>
      <p:ext uri="{BB962C8B-B14F-4D97-AF65-F5344CB8AC3E}">
        <p14:creationId xmlns:p14="http://schemas.microsoft.com/office/powerpoint/2010/main" val="3126009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78490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- 6 </a:t>
            </a:r>
            <a:r>
              <a:rPr lang="ko-KR" altLang="en-US" sz="2800" b="1" dirty="0"/>
              <a:t>피드백</a:t>
            </a:r>
            <a:r>
              <a:rPr lang="en-US" altLang="ko-KR" sz="2800" b="1" dirty="0"/>
              <a:t>(</a:t>
            </a:r>
            <a:r>
              <a:rPr lang="ko-KR" altLang="en-US" sz="2800" b="1" dirty="0"/>
              <a:t>설문</a:t>
            </a:r>
            <a:r>
              <a:rPr lang="en-US" altLang="ko-KR" sz="2800" b="1" dirty="0"/>
              <a:t>)</a:t>
            </a:r>
            <a:endParaRPr lang="ko-KR" altLang="en-US" sz="28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614855" y="4466180"/>
            <a:ext cx="79195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/>
              <a:t>질문편집을 선택해서 설문지를 </a:t>
            </a:r>
            <a:r>
              <a:rPr lang="ko-KR" altLang="en-US" sz="2000" b="1" dirty="0" smtClean="0"/>
              <a:t>만든다</a:t>
            </a:r>
            <a:endParaRPr lang="en-US" altLang="ko-KR" sz="2000" b="1" dirty="0" smtClean="0"/>
          </a:p>
          <a:p>
            <a:r>
              <a:rPr lang="ko-KR" altLang="en-US" sz="2000" b="1" dirty="0" smtClean="0"/>
              <a:t>선택 창에서 설문형식을 선택해서 설문지를 만든다</a:t>
            </a:r>
            <a:endParaRPr lang="en-US" altLang="ko-KR" sz="2000" b="1" dirty="0"/>
          </a:p>
        </p:txBody>
      </p:sp>
      <p:pic>
        <p:nvPicPr>
          <p:cNvPr id="4403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3" t="26514" r="79309" b="44674"/>
          <a:stretch/>
        </p:blipFill>
        <p:spPr bwMode="auto">
          <a:xfrm>
            <a:off x="614855" y="1202717"/>
            <a:ext cx="3168870" cy="296391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2603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78490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</a:t>
            </a:r>
            <a:r>
              <a:rPr lang="en-US" altLang="ko-KR" sz="2800" b="1" dirty="0"/>
              <a:t>7 </a:t>
            </a:r>
            <a:r>
              <a:rPr lang="en-US" altLang="ko-KR" sz="2800" b="1" dirty="0" err="1"/>
              <a:t>BigBlueButtonBN</a:t>
            </a:r>
            <a:r>
              <a:rPr lang="en-US" altLang="ko-KR" sz="2800" b="1" dirty="0"/>
              <a:t> </a:t>
            </a:r>
            <a:r>
              <a:rPr lang="ko-KR" altLang="en-US" sz="2800" b="1" dirty="0"/>
              <a:t>화상 수업</a:t>
            </a:r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599" y="1143000"/>
            <a:ext cx="337339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7179" y="1796818"/>
            <a:ext cx="2692350" cy="7177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614855" y="3276600"/>
            <a:ext cx="791954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학습활동 항목에서 </a:t>
            </a:r>
            <a:r>
              <a:rPr lang="en-US" altLang="ko-KR" sz="2000" b="1" dirty="0" err="1" smtClean="0"/>
              <a:t>BigBlueButtonBN</a:t>
            </a:r>
            <a:r>
              <a:rPr lang="ko-KR" altLang="en-US" sz="2000" b="1" dirty="0" smtClean="0"/>
              <a:t>을 선택하고 추가 버튼을 눌러</a:t>
            </a:r>
            <a:endParaRPr lang="en-US" altLang="ko-KR" sz="2000" b="1" dirty="0" smtClean="0"/>
          </a:p>
          <a:p>
            <a:r>
              <a:rPr lang="ko-KR" altLang="en-US" sz="2000" b="1" dirty="0" smtClean="0"/>
              <a:t> </a:t>
            </a:r>
            <a:endParaRPr lang="en-US" altLang="ko-KR" sz="2000" b="1" dirty="0" smtClean="0"/>
          </a:p>
          <a:p>
            <a:r>
              <a:rPr lang="en-US" altLang="ko-KR" sz="2000" b="1" dirty="0" err="1"/>
              <a:t>BigBlueButtonBN</a:t>
            </a:r>
            <a:r>
              <a:rPr lang="en-US" altLang="ko-KR" sz="2000" b="1" dirty="0"/>
              <a:t> </a:t>
            </a:r>
            <a:r>
              <a:rPr lang="ko-KR" altLang="en-US" sz="2000" b="1" dirty="0"/>
              <a:t>화상 </a:t>
            </a:r>
            <a:r>
              <a:rPr lang="ko-KR" altLang="en-US" sz="2000" b="1" dirty="0" smtClean="0"/>
              <a:t>수업을 시작한다</a:t>
            </a:r>
            <a:endParaRPr lang="en-US" altLang="ko-KR" sz="2000" b="1" dirty="0"/>
          </a:p>
        </p:txBody>
      </p:sp>
    </p:spTree>
    <p:extLst>
      <p:ext uri="{BB962C8B-B14F-4D97-AF65-F5344CB8AC3E}">
        <p14:creationId xmlns:p14="http://schemas.microsoft.com/office/powerpoint/2010/main" val="3214966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78490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</a:t>
            </a:r>
            <a:r>
              <a:rPr lang="en-US" altLang="ko-KR" sz="2800" b="1" dirty="0"/>
              <a:t>7 </a:t>
            </a:r>
            <a:r>
              <a:rPr lang="en-US" altLang="ko-KR" sz="2800" b="1" dirty="0" err="1"/>
              <a:t>BigBlueButtonBN</a:t>
            </a:r>
            <a:r>
              <a:rPr lang="en-US" altLang="ko-KR" sz="2800" b="1" dirty="0"/>
              <a:t> </a:t>
            </a:r>
            <a:r>
              <a:rPr lang="ko-KR" altLang="en-US" sz="2800" b="1" dirty="0"/>
              <a:t>화상 수업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33400" y="4267200"/>
            <a:ext cx="791954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/>
              <a:t>Virtual classroom name </a:t>
            </a:r>
            <a:r>
              <a:rPr lang="ko-KR" altLang="en-US" sz="2000" b="1" dirty="0" smtClean="0"/>
              <a:t>화상 수업의 제목을 적고 </a:t>
            </a:r>
            <a:endParaRPr lang="en-US" altLang="ko-KR" sz="2000" b="1" dirty="0" smtClean="0"/>
          </a:p>
          <a:p>
            <a:endParaRPr lang="en-US" altLang="ko-KR" sz="2000" b="1" dirty="0"/>
          </a:p>
          <a:p>
            <a:r>
              <a:rPr lang="ko-KR" altLang="en-US" sz="2000" b="1" dirty="0" smtClean="0"/>
              <a:t>추가 버튼을 눌러 </a:t>
            </a:r>
            <a:r>
              <a:rPr lang="en-US" altLang="ko-KR" sz="2000" b="1" dirty="0" err="1" smtClean="0"/>
              <a:t>BigBlueButtonBN</a:t>
            </a:r>
            <a:r>
              <a:rPr lang="en-US" altLang="ko-KR" sz="2000" b="1" dirty="0" smtClean="0"/>
              <a:t> </a:t>
            </a:r>
            <a:r>
              <a:rPr lang="ko-KR" altLang="en-US" sz="2000" b="1" dirty="0"/>
              <a:t>화상 </a:t>
            </a:r>
            <a:r>
              <a:rPr lang="ko-KR" altLang="en-US" sz="2000" b="1" dirty="0" smtClean="0"/>
              <a:t>수업을 시작한다</a:t>
            </a:r>
            <a:endParaRPr lang="en-US" altLang="ko-KR" sz="2000" b="1" dirty="0"/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066800"/>
            <a:ext cx="7048500" cy="27051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5675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78490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</a:t>
            </a:r>
            <a:r>
              <a:rPr lang="en-US" altLang="ko-KR" sz="2800" b="1" dirty="0"/>
              <a:t>7 </a:t>
            </a:r>
            <a:r>
              <a:rPr lang="en-US" altLang="ko-KR" sz="2800" b="1" dirty="0" err="1"/>
              <a:t>BigBlueButtonBN</a:t>
            </a:r>
            <a:r>
              <a:rPr lang="en-US" altLang="ko-KR" sz="2800" b="1" dirty="0"/>
              <a:t> </a:t>
            </a:r>
            <a:r>
              <a:rPr lang="ko-KR" altLang="en-US" sz="2800" b="1" dirty="0"/>
              <a:t>화상 수업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90600" y="4832838"/>
            <a:ext cx="79195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/>
              <a:t>Join session </a:t>
            </a:r>
            <a:r>
              <a:rPr lang="ko-KR" altLang="en-US" sz="2000" b="1" dirty="0" smtClean="0"/>
              <a:t>버튼을 눌러 </a:t>
            </a:r>
            <a:r>
              <a:rPr lang="en-US" altLang="ko-KR" sz="2000" b="1" dirty="0" err="1" smtClean="0"/>
              <a:t>BigBlueButtonBN</a:t>
            </a:r>
            <a:r>
              <a:rPr lang="en-US" altLang="ko-KR" sz="2000" b="1" dirty="0" smtClean="0"/>
              <a:t> </a:t>
            </a:r>
            <a:r>
              <a:rPr lang="ko-KR" altLang="en-US" sz="2000" b="1" dirty="0"/>
              <a:t>화상 </a:t>
            </a:r>
            <a:r>
              <a:rPr lang="ko-KR" altLang="en-US" sz="2000" b="1" dirty="0" smtClean="0"/>
              <a:t>수업을 시작한다</a:t>
            </a:r>
            <a:endParaRPr lang="en-US" altLang="ko-KR" sz="2000" b="1" dirty="0"/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990600"/>
            <a:ext cx="4695825" cy="35909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931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78490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- 8 </a:t>
            </a:r>
            <a:r>
              <a:rPr lang="en-US" altLang="ko-KR" sz="2800" b="1" dirty="0" err="1"/>
              <a:t>StudentQuiz</a:t>
            </a:r>
            <a:r>
              <a:rPr lang="en-US" altLang="ko-KR" sz="2800" b="1" dirty="0"/>
              <a:t>(</a:t>
            </a:r>
            <a:r>
              <a:rPr lang="ko-KR" altLang="en-US" sz="2800" b="1" dirty="0"/>
              <a:t>학생 주도 시험 출제</a:t>
            </a:r>
            <a:r>
              <a:rPr lang="en-US" altLang="ko-KR" sz="2800" b="1" dirty="0"/>
              <a:t>)</a:t>
            </a:r>
            <a:endParaRPr lang="ko-KR" altLang="en-US" sz="2800" b="1" dirty="0"/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295400"/>
            <a:ext cx="329565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7179" y="2019300"/>
            <a:ext cx="2692350" cy="7177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614855" y="3654265"/>
            <a:ext cx="766762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학습활동 항목에서 </a:t>
            </a:r>
            <a:r>
              <a:rPr lang="en-US" altLang="ko-KR" sz="2000" b="1" dirty="0" err="1" smtClean="0"/>
              <a:t>StudentQuiz</a:t>
            </a:r>
            <a:r>
              <a:rPr lang="ko-KR" altLang="en-US" sz="2000" b="1" dirty="0" smtClean="0"/>
              <a:t>를 선택해서 추가 버튼을 눌러</a:t>
            </a:r>
            <a:endParaRPr lang="en-US" altLang="ko-KR" sz="2000" b="1" dirty="0" smtClean="0"/>
          </a:p>
          <a:p>
            <a:r>
              <a:rPr lang="ko-KR" altLang="en-US" sz="2000" b="1" dirty="0" smtClean="0"/>
              <a:t> </a:t>
            </a:r>
            <a:endParaRPr lang="en-US" altLang="ko-KR" sz="2000" b="1" dirty="0" smtClean="0"/>
          </a:p>
          <a:p>
            <a:r>
              <a:rPr lang="ko-KR" altLang="en-US" sz="2000" b="1" dirty="0"/>
              <a:t>학생 주도 시험 </a:t>
            </a:r>
            <a:r>
              <a:rPr lang="ko-KR" altLang="en-US" sz="2000" b="1" dirty="0" smtClean="0"/>
              <a:t>출제를 시작한다</a:t>
            </a:r>
            <a:endParaRPr lang="en-US" altLang="ko-KR" sz="2000" b="1" dirty="0"/>
          </a:p>
        </p:txBody>
      </p:sp>
    </p:spTree>
    <p:extLst>
      <p:ext uri="{BB962C8B-B14F-4D97-AF65-F5344CB8AC3E}">
        <p14:creationId xmlns:p14="http://schemas.microsoft.com/office/powerpoint/2010/main" val="3162843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78490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- 8 </a:t>
            </a:r>
            <a:r>
              <a:rPr lang="en-US" altLang="ko-KR" sz="2800" b="1" dirty="0" err="1"/>
              <a:t>StudentQuiz</a:t>
            </a:r>
            <a:r>
              <a:rPr lang="en-US" altLang="ko-KR" sz="2800" b="1" dirty="0"/>
              <a:t>(</a:t>
            </a:r>
            <a:r>
              <a:rPr lang="ko-KR" altLang="en-US" sz="2800" b="1" dirty="0"/>
              <a:t>학생 주도 시험 출제</a:t>
            </a:r>
            <a:r>
              <a:rPr lang="en-US" altLang="ko-KR" sz="2800" b="1" dirty="0"/>
              <a:t>)</a:t>
            </a:r>
            <a:endParaRPr lang="ko-KR" altLang="en-US" sz="28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609600" y="5715000"/>
            <a:ext cx="76676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제목을 쓰고</a:t>
            </a:r>
            <a:r>
              <a:rPr lang="en-US" altLang="ko-KR" sz="2000" b="1" dirty="0" smtClean="0"/>
              <a:t>,</a:t>
            </a:r>
            <a:r>
              <a:rPr lang="ko-KR" altLang="en-US" sz="2000" b="1" dirty="0" smtClean="0"/>
              <a:t> 일반적 설정을 그대로 두고 추가 버튼을 눌러</a:t>
            </a:r>
            <a:endParaRPr lang="en-US" altLang="ko-KR" sz="2000" b="1" dirty="0" smtClean="0"/>
          </a:p>
          <a:p>
            <a:r>
              <a:rPr lang="ko-KR" altLang="en-US" sz="2000" b="1" dirty="0" smtClean="0"/>
              <a:t>학생 </a:t>
            </a:r>
            <a:r>
              <a:rPr lang="ko-KR" altLang="en-US" sz="2000" b="1" dirty="0"/>
              <a:t>주도 시험 </a:t>
            </a:r>
            <a:r>
              <a:rPr lang="ko-KR" altLang="en-US" sz="2000" b="1" dirty="0" smtClean="0"/>
              <a:t>출제를 시작한다</a:t>
            </a:r>
            <a:endParaRPr lang="en-US" altLang="ko-KR" sz="2000" b="1" dirty="0"/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762001"/>
            <a:ext cx="5681663" cy="4800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2032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78490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- 8 </a:t>
            </a:r>
            <a:r>
              <a:rPr lang="en-US" altLang="ko-KR" sz="2800" b="1" dirty="0" err="1"/>
              <a:t>StudentQuiz</a:t>
            </a:r>
            <a:r>
              <a:rPr lang="en-US" altLang="ko-KR" sz="2800" b="1" dirty="0"/>
              <a:t>(</a:t>
            </a:r>
            <a:r>
              <a:rPr lang="ko-KR" altLang="en-US" sz="2800" b="1" dirty="0"/>
              <a:t>학생 주도 시험 출제</a:t>
            </a:r>
            <a:r>
              <a:rPr lang="en-US" altLang="ko-KR" sz="2800" b="1" dirty="0"/>
              <a:t>)</a:t>
            </a:r>
            <a:endParaRPr lang="ko-KR" altLang="en-US" sz="28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381000" y="4038600"/>
            <a:ext cx="76676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학생들은 </a:t>
            </a:r>
            <a:r>
              <a:rPr lang="en-US" altLang="ko-KR" sz="2000" b="1" dirty="0" smtClean="0"/>
              <a:t>Create new question </a:t>
            </a:r>
            <a:r>
              <a:rPr lang="ko-KR" altLang="en-US" sz="2000" b="1" dirty="0" smtClean="0"/>
              <a:t>버튼을 눌러 학생 </a:t>
            </a:r>
            <a:r>
              <a:rPr lang="ko-KR" altLang="en-US" sz="2000" b="1" dirty="0"/>
              <a:t>주도 </a:t>
            </a:r>
            <a:r>
              <a:rPr lang="ko-KR" altLang="en-US" sz="2000" b="1" dirty="0" smtClean="0"/>
              <a:t>시험문제를 출제할 수 있다</a:t>
            </a:r>
            <a:r>
              <a:rPr lang="en-US" altLang="ko-KR" sz="2000" b="1" dirty="0" smtClean="0"/>
              <a:t>.</a:t>
            </a:r>
            <a:endParaRPr lang="en-US" altLang="ko-KR" sz="2000" b="1" dirty="0"/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990600"/>
            <a:ext cx="7549662" cy="2133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8814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78490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- 8 </a:t>
            </a:r>
            <a:r>
              <a:rPr lang="en-US" altLang="ko-KR" sz="2800" b="1" dirty="0" err="1"/>
              <a:t>StudentQuiz</a:t>
            </a:r>
            <a:r>
              <a:rPr lang="en-US" altLang="ko-KR" sz="2800" b="1" dirty="0"/>
              <a:t>(</a:t>
            </a:r>
            <a:r>
              <a:rPr lang="ko-KR" altLang="en-US" sz="2800" b="1" dirty="0"/>
              <a:t>학생 주도 시험 출제</a:t>
            </a:r>
            <a:r>
              <a:rPr lang="en-US" altLang="ko-KR" sz="2800" b="1" dirty="0"/>
              <a:t>)</a:t>
            </a:r>
            <a:endParaRPr lang="ko-KR" altLang="en-US" sz="28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3886200" y="852119"/>
            <a:ext cx="766762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학생들은 왼쪽의 질문들 중에서</a:t>
            </a:r>
            <a:endParaRPr lang="en-US" altLang="ko-KR" sz="2000" b="1" dirty="0" smtClean="0"/>
          </a:p>
          <a:p>
            <a:r>
              <a:rPr lang="ko-KR" altLang="en-US" sz="2000" b="1" dirty="0" smtClean="0"/>
              <a:t>학생이 원하는 질문을 출제할 수 있다</a:t>
            </a:r>
            <a:r>
              <a:rPr lang="en-US" altLang="ko-KR" sz="2000" b="1" dirty="0" smtClean="0"/>
              <a:t>.</a:t>
            </a:r>
          </a:p>
          <a:p>
            <a:endParaRPr lang="en-US" altLang="ko-KR" sz="2000" b="1" dirty="0"/>
          </a:p>
          <a:p>
            <a:r>
              <a:rPr lang="ko-KR" altLang="en-US" sz="2000" b="1" dirty="0" smtClean="0"/>
              <a:t>질문 출제 방법은 교사들이 문제를 출제하는</a:t>
            </a:r>
            <a:endParaRPr lang="en-US" altLang="ko-KR" sz="2000" b="1" dirty="0" smtClean="0"/>
          </a:p>
          <a:p>
            <a:r>
              <a:rPr lang="ko-KR" altLang="en-US" sz="2000" b="1" dirty="0" smtClean="0"/>
              <a:t>방법과 동일하므로 교사들이 학생들에게</a:t>
            </a:r>
            <a:endParaRPr lang="en-US" altLang="ko-KR" sz="2000" b="1" dirty="0" smtClean="0"/>
          </a:p>
          <a:p>
            <a:r>
              <a:rPr lang="ko-KR" altLang="en-US" sz="2000" b="1" dirty="0" smtClean="0"/>
              <a:t>질문을 출제하는 방법을 가르칠 필요가 있다</a:t>
            </a:r>
            <a:endParaRPr lang="en-US" altLang="ko-KR" sz="2000" b="1" dirty="0"/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838200"/>
            <a:ext cx="2867025" cy="581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2794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78490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- 8 </a:t>
            </a:r>
            <a:r>
              <a:rPr lang="en-US" altLang="ko-KR" sz="2800" b="1" dirty="0" err="1"/>
              <a:t>StudentQuiz</a:t>
            </a:r>
            <a:r>
              <a:rPr lang="en-US" altLang="ko-KR" sz="2800" b="1" dirty="0"/>
              <a:t>(</a:t>
            </a:r>
            <a:r>
              <a:rPr lang="ko-KR" altLang="en-US" sz="2800" b="1" dirty="0"/>
              <a:t>학생 주도 시험 출제</a:t>
            </a:r>
            <a:r>
              <a:rPr lang="en-US" altLang="ko-KR" sz="2800" b="1" dirty="0"/>
              <a:t>)</a:t>
            </a:r>
            <a:endParaRPr lang="ko-KR" altLang="en-US" sz="28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557048" y="5257800"/>
            <a:ext cx="76676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학생들 스스로 질문을 출제하고 질문에 대해 답을 제출할 수 있고</a:t>
            </a:r>
            <a:endParaRPr lang="en-US" altLang="ko-KR" sz="2000" b="1" dirty="0" smtClean="0"/>
          </a:p>
          <a:p>
            <a:r>
              <a:rPr lang="ko-KR" altLang="en-US" sz="2000" b="1" dirty="0" smtClean="0"/>
              <a:t>질문에 대한 선호도나 평가를 할 수 있다</a:t>
            </a:r>
            <a:endParaRPr lang="en-US" altLang="ko-KR" sz="2000" b="1" dirty="0" smtClean="0"/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914400"/>
            <a:ext cx="7534275" cy="42005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2844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78490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- 9 </a:t>
            </a:r>
            <a:r>
              <a:rPr lang="ko-KR" altLang="en-US" sz="2800" b="1" dirty="0"/>
              <a:t>파일 폴더 관리</a:t>
            </a: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219199"/>
            <a:ext cx="2209800" cy="30182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3170992"/>
            <a:ext cx="3911550" cy="1042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6808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78490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- 9 </a:t>
            </a:r>
            <a:r>
              <a:rPr lang="ko-KR" altLang="en-US" sz="2800" b="1" dirty="0"/>
              <a:t>파일 폴더 관리</a:t>
            </a: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751490"/>
            <a:ext cx="4891088" cy="562586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638801" y="764627"/>
            <a:ext cx="35052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이름을 쓰고</a:t>
            </a:r>
            <a:endParaRPr lang="en-US" altLang="ko-KR" sz="2000" b="1" dirty="0" smtClean="0"/>
          </a:p>
          <a:p>
            <a:endParaRPr lang="en-US" altLang="ko-KR" sz="2000" b="1" dirty="0"/>
          </a:p>
          <a:p>
            <a:r>
              <a:rPr lang="ko-KR" altLang="en-US" sz="2000" b="1" dirty="0" smtClean="0"/>
              <a:t>모듈소개에 간단한 관련 내용</a:t>
            </a:r>
            <a:endParaRPr lang="en-US" altLang="ko-KR" sz="2000" b="1" dirty="0" smtClean="0"/>
          </a:p>
          <a:p>
            <a:endParaRPr lang="en-US" altLang="ko-KR" sz="2000" b="1" dirty="0"/>
          </a:p>
          <a:p>
            <a:r>
              <a:rPr lang="ko-KR" altLang="en-US" sz="2000" b="1" dirty="0" smtClean="0"/>
              <a:t>파일을 올린다</a:t>
            </a:r>
            <a:endParaRPr lang="en-US" altLang="ko-KR" sz="2000" b="1" dirty="0" smtClean="0"/>
          </a:p>
          <a:p>
            <a:endParaRPr lang="en-US" altLang="ko-KR" sz="2000" b="1" dirty="0"/>
          </a:p>
          <a:p>
            <a:r>
              <a:rPr lang="ko-KR" altLang="en-US" sz="2000" b="1" dirty="0" smtClean="0"/>
              <a:t>학생들이 파일을 다운받거나</a:t>
            </a:r>
            <a:endParaRPr lang="en-US" altLang="ko-KR" sz="2000" b="1" dirty="0" smtClean="0"/>
          </a:p>
          <a:p>
            <a:endParaRPr lang="en-US" altLang="ko-KR" sz="2000" b="1" dirty="0"/>
          </a:p>
          <a:p>
            <a:r>
              <a:rPr lang="ko-KR" altLang="en-US" sz="2000" b="1" dirty="0" smtClean="0"/>
              <a:t>올릴 수 있다</a:t>
            </a:r>
            <a:endParaRPr lang="en-US" altLang="ko-KR" sz="2000" b="1" dirty="0" smtClean="0"/>
          </a:p>
        </p:txBody>
      </p:sp>
    </p:spTree>
    <p:extLst>
      <p:ext uri="{BB962C8B-B14F-4D97-AF65-F5344CB8AC3E}">
        <p14:creationId xmlns:p14="http://schemas.microsoft.com/office/powerpoint/2010/main" val="351670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0" y="32680"/>
            <a:ext cx="78490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III - 9 </a:t>
            </a:r>
            <a:r>
              <a:rPr lang="ko-KR" altLang="en-US" sz="2800" b="1" dirty="0"/>
              <a:t>파일 폴더 관리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257800" y="1447800"/>
            <a:ext cx="3505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/>
              <a:t>Download folder</a:t>
            </a:r>
          </a:p>
          <a:p>
            <a:endParaRPr lang="en-US" altLang="ko-KR" sz="2000" b="1" dirty="0"/>
          </a:p>
          <a:p>
            <a:r>
              <a:rPr lang="ko-KR" altLang="en-US" sz="2000" b="1" dirty="0" smtClean="0"/>
              <a:t>폴더 전체를 다운받는다</a:t>
            </a:r>
            <a:endParaRPr lang="en-US" altLang="ko-KR" sz="2000" b="1" dirty="0" smtClean="0"/>
          </a:p>
          <a:p>
            <a:endParaRPr lang="en-US" altLang="ko-KR" sz="2000" b="1" dirty="0"/>
          </a:p>
          <a:p>
            <a:r>
              <a:rPr lang="ko-KR" altLang="en-US" sz="2000" b="1" dirty="0" smtClean="0"/>
              <a:t>고치기를 선택해서 </a:t>
            </a:r>
            <a:endParaRPr lang="en-US" altLang="ko-KR" sz="2000" b="1" dirty="0" smtClean="0"/>
          </a:p>
          <a:p>
            <a:r>
              <a:rPr lang="ko-KR" altLang="en-US" sz="2000" b="1" dirty="0" smtClean="0"/>
              <a:t>파일을 올리거나 수정을 한다</a:t>
            </a:r>
            <a:endParaRPr lang="en-US" altLang="ko-KR" sz="2000" b="1" dirty="0" smtClean="0"/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599" y="1447800"/>
            <a:ext cx="4425795" cy="2895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0875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1037</TotalTime>
  <Words>3223</Words>
  <Application>Microsoft Office PowerPoint</Application>
  <PresentationFormat>On-screen Show (4:3)</PresentationFormat>
  <Paragraphs>630</Paragraphs>
  <Slides>147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147</vt:i4>
      </vt:variant>
    </vt:vector>
  </HeadingPairs>
  <TitlesOfParts>
    <vt:vector size="14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II Moodle based LMS </vt:lpstr>
      <vt:lpstr>Moodle based LMS </vt:lpstr>
      <vt:lpstr>1. LMS</vt:lpstr>
      <vt:lpstr>2. LMS와 Moodle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미국의  캘리포니아 주립대 계열(CSU),  조지워싱턴대학(George Washington University),  콜럼비아 대학교(Teachers College, Columbia University),  버지니아 주립대학교(University of Virginia)</vt:lpstr>
      <vt:lpstr>PowerPoint Presentation</vt:lpstr>
      <vt:lpstr>3. MOODLE 접속 프로그램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4. 교사협회용 MOODLE 기반  학습자관리 시스템(LMS)</vt:lpstr>
      <vt:lpstr>4.1 사용자 접속 LOGIN</vt:lpstr>
      <vt:lpstr>4.2 사용자 메뉴</vt:lpstr>
      <vt:lpstr>4.2.1 Home</vt:lpstr>
      <vt:lpstr>4.2.2 Dashboard</vt:lpstr>
      <vt:lpstr>4.2.3 Events</vt:lpstr>
      <vt:lpstr>4.2.4 My Courses</vt:lpstr>
      <vt:lpstr>4.3 언어 선택</vt:lpstr>
      <vt:lpstr>4.3 사용자 정보 관리</vt:lpstr>
      <vt:lpstr>5. 수업 자료 만들기 Course 생성과 Topics 추가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III Moodle 활동 및 참고자료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Moodle 사용 대표적인 대학</dc:title>
  <dc:creator>Home</dc:creator>
  <cp:lastModifiedBy>IT_HEAD</cp:lastModifiedBy>
  <cp:revision>81</cp:revision>
  <cp:lastPrinted>2019-04-28T14:41:36Z</cp:lastPrinted>
  <dcterms:created xsi:type="dcterms:W3CDTF">2019-04-27T01:07:34Z</dcterms:created>
  <dcterms:modified xsi:type="dcterms:W3CDTF">2019-05-04T06:35:54Z</dcterms:modified>
</cp:coreProperties>
</file>